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61"/>
  </p:notesMasterIdLst>
  <p:handoutMasterIdLst>
    <p:handoutMasterId r:id="rId62"/>
  </p:handoutMasterIdLst>
  <p:sldIdLst>
    <p:sldId id="309" r:id="rId3"/>
    <p:sldId id="363" r:id="rId4"/>
    <p:sldId id="366" r:id="rId5"/>
    <p:sldId id="323" r:id="rId6"/>
    <p:sldId id="371" r:id="rId7"/>
    <p:sldId id="372" r:id="rId8"/>
    <p:sldId id="373" r:id="rId9"/>
    <p:sldId id="375" r:id="rId10"/>
    <p:sldId id="376" r:id="rId11"/>
    <p:sldId id="377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1" r:id="rId45"/>
    <p:sldId id="402" r:id="rId46"/>
    <p:sldId id="406" r:id="rId47"/>
    <p:sldId id="403" r:id="rId48"/>
    <p:sldId id="404" r:id="rId49"/>
    <p:sldId id="405" r:id="rId50"/>
    <p:sldId id="400" r:id="rId51"/>
    <p:sldId id="374" r:id="rId52"/>
    <p:sldId id="367" r:id="rId53"/>
    <p:sldId id="369" r:id="rId54"/>
    <p:sldId id="370" r:id="rId55"/>
    <p:sldId id="368" r:id="rId56"/>
    <p:sldId id="359" r:id="rId57"/>
    <p:sldId id="358" r:id="rId58"/>
    <p:sldId id="361" r:id="rId59"/>
    <p:sldId id="365" r:id="rId60"/>
  </p:sldIdLst>
  <p:sldSz cx="12192000" cy="6858000"/>
  <p:notesSz cx="9926638" cy="143557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thuys Gerkotze" initials="GB" lastIdx="1" clrIdx="0">
    <p:extLst>
      <p:ext uri="{19B8F6BF-5375-455C-9EA6-DF929625EA0E}">
        <p15:presenceInfo xmlns:p15="http://schemas.microsoft.com/office/powerpoint/2012/main" userId="S::gerkotze.bonthuys@sckcen.be::aa89ec53-9f95-42ae-98c9-b98e1cf182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AEAEA"/>
    <a:srgbClr val="99FF99"/>
    <a:srgbClr val="F4E9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6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55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nthuys Gerkotze" userId="aa89ec53-9f95-42ae-98c9-b98e1cf18215" providerId="ADAL" clId="{94736ADC-6E1C-42BA-98E7-42F5252906C6}"/>
    <pc:docChg chg="addSld modSld">
      <pc:chgData name="Bonthuys Gerkotze" userId="aa89ec53-9f95-42ae-98c9-b98e1cf18215" providerId="ADAL" clId="{94736ADC-6E1C-42BA-98E7-42F5252906C6}" dt="2025-09-09T07:50:52.478" v="3" actId="2890"/>
      <pc:docMkLst>
        <pc:docMk/>
      </pc:docMkLst>
      <pc:sldChg chg="modSp add mod">
        <pc:chgData name="Bonthuys Gerkotze" userId="aa89ec53-9f95-42ae-98c9-b98e1cf18215" providerId="ADAL" clId="{94736ADC-6E1C-42BA-98E7-42F5252906C6}" dt="2025-09-09T07:30:56.605" v="2" actId="6549"/>
        <pc:sldMkLst>
          <pc:docMk/>
          <pc:sldMk cId="1061901541" sldId="415"/>
        </pc:sldMkLst>
        <pc:spChg chg="mod">
          <ac:chgData name="Bonthuys Gerkotze" userId="aa89ec53-9f95-42ae-98c9-b98e1cf18215" providerId="ADAL" clId="{94736ADC-6E1C-42BA-98E7-42F5252906C6}" dt="2025-09-09T07:30:43.221" v="1" actId="6549"/>
          <ac:spMkLst>
            <pc:docMk/>
            <pc:sldMk cId="1061901541" sldId="415"/>
            <ac:spMk id="5" creationId="{F9E3972D-0534-2C18-FC31-C561BE41ECB9}"/>
          </ac:spMkLst>
        </pc:spChg>
        <pc:spChg chg="mod">
          <ac:chgData name="Bonthuys Gerkotze" userId="aa89ec53-9f95-42ae-98c9-b98e1cf18215" providerId="ADAL" clId="{94736ADC-6E1C-42BA-98E7-42F5252906C6}" dt="2025-09-09T07:30:56.605" v="2" actId="6549"/>
          <ac:spMkLst>
            <pc:docMk/>
            <pc:sldMk cId="1061901541" sldId="415"/>
            <ac:spMk id="6" creationId="{EB4372AA-69F2-B583-8A8E-BF77B767445B}"/>
          </ac:spMkLst>
        </pc:spChg>
      </pc:sldChg>
      <pc:sldChg chg="add">
        <pc:chgData name="Bonthuys Gerkotze" userId="aa89ec53-9f95-42ae-98c9-b98e1cf18215" providerId="ADAL" clId="{94736ADC-6E1C-42BA-98E7-42F5252906C6}" dt="2025-09-09T07:50:52.478" v="3" actId="2890"/>
        <pc:sldMkLst>
          <pc:docMk/>
          <pc:sldMk cId="1220890602" sldId="41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12:21:45.419" idx="1">
    <p:pos x="10" y="10"/>
    <p:text>SEE:S important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9B3A770-4947-40A9-B3E7-55CB9E6890D5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Warm Piping MAC</a:t>
          </a:r>
        </a:p>
      </dgm:t>
    </dgm:pt>
    <dgm:pt modelId="{D34A2369-0E79-41B0-A119-6347E1BC9626}" type="parTrans" cxnId="{1D20C4D2-26B6-40B0-A68D-285E57D90EB9}">
      <dgm:prSet/>
      <dgm:spPr/>
      <dgm:t>
        <a:bodyPr/>
        <a:lstStyle/>
        <a:p>
          <a:endParaRPr lang="en-GB"/>
        </a:p>
      </dgm:t>
    </dgm:pt>
    <dgm:pt modelId="{727F00B6-D5CE-4619-82B8-031EF7D76D4A}" type="sibTrans" cxnId="{1D20C4D2-26B6-40B0-A68D-285E57D90EB9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6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6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6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6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6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6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6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6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6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6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6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6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6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6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6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6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6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6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FD8C595B-B48B-4306-88F2-053E1722ECF4}" type="pres">
      <dgm:prSet presAssocID="{D34A2369-0E79-41B0-A119-6347E1BC9626}" presName="Name37" presStyleLbl="parChTrans1D4" presStyleIdx="6" presStyleCnt="16"/>
      <dgm:spPr/>
    </dgm:pt>
    <dgm:pt modelId="{FE0890BE-2540-4EF7-8A22-4D84D32A64D3}" type="pres">
      <dgm:prSet presAssocID="{09B3A770-4947-40A9-B3E7-55CB9E6890D5}" presName="hierRoot2" presStyleCnt="0">
        <dgm:presLayoutVars>
          <dgm:hierBranch val="init"/>
        </dgm:presLayoutVars>
      </dgm:prSet>
      <dgm:spPr/>
    </dgm:pt>
    <dgm:pt modelId="{AA7230F2-BCFC-4790-BFF0-60576FF5E142}" type="pres">
      <dgm:prSet presAssocID="{09B3A770-4947-40A9-B3E7-55CB9E6890D5}" presName="rootComposite" presStyleCnt="0"/>
      <dgm:spPr/>
    </dgm:pt>
    <dgm:pt modelId="{0C87EB88-E5F3-403F-BD8F-A2B03E60F30D}" type="pres">
      <dgm:prSet presAssocID="{09B3A770-4947-40A9-B3E7-55CB9E6890D5}" presName="rootText" presStyleLbl="node4" presStyleIdx="6" presStyleCnt="16">
        <dgm:presLayoutVars>
          <dgm:chPref val="3"/>
        </dgm:presLayoutVars>
      </dgm:prSet>
      <dgm:spPr/>
    </dgm:pt>
    <dgm:pt modelId="{72257EBD-6692-4FA2-B57A-C1F83CCE0133}" type="pres">
      <dgm:prSet presAssocID="{09B3A770-4947-40A9-B3E7-55CB9E6890D5}" presName="rootConnector" presStyleLbl="node4" presStyleIdx="6" presStyleCnt="16"/>
      <dgm:spPr/>
    </dgm:pt>
    <dgm:pt modelId="{6F3917C6-857F-4651-9E83-13167F62B5C8}" type="pres">
      <dgm:prSet presAssocID="{09B3A770-4947-40A9-B3E7-55CB9E6890D5}" presName="hierChild4" presStyleCnt="0"/>
      <dgm:spPr/>
    </dgm:pt>
    <dgm:pt modelId="{57C961A9-C160-448E-89A9-39A2B64DFCA5}" type="pres">
      <dgm:prSet presAssocID="{09B3A770-4947-40A9-B3E7-55CB9E6890D5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7" presStyleCnt="16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7" presStyleCnt="16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7" presStyleCnt="16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8" presStyleCnt="16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8" presStyleCnt="16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8" presStyleCnt="16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9" presStyleCnt="16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9" presStyleCnt="16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9" presStyleCnt="16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0" presStyleCnt="16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0" presStyleCnt="16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0" presStyleCnt="16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1" presStyleCnt="16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1" presStyleCnt="16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1" presStyleCnt="16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2" presStyleCnt="16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2" presStyleCnt="16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2" presStyleCnt="16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3" presStyleCnt="16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3" presStyleCnt="16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3" presStyleCnt="16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4" presStyleCnt="16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4" presStyleCnt="16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4" presStyleCnt="16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5" presStyleCnt="16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5" presStyleCnt="16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5" presStyleCnt="16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2948B839-1042-453A-812D-7F25B2F4F268}" type="presOf" srcId="{D34A2369-0E79-41B0-A119-6347E1BC9626}" destId="{FD8C595B-B48B-4306-88F2-053E1722ECF4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17EAC547-7300-41D7-9768-5E3DF440672A}" type="presOf" srcId="{09B3A770-4947-40A9-B3E7-55CB9E6890D5}" destId="{72257EBD-6692-4FA2-B57A-C1F83CCE0133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1D20C4D2-26B6-40B0-A68D-285E57D90EB9}" srcId="{FBA903DD-B92B-4E2E-88AC-4F41B66077F5}" destId="{09B3A770-4947-40A9-B3E7-55CB9E6890D5}" srcOrd="1" destOrd="0" parTransId="{D34A2369-0E79-41B0-A119-6347E1BC9626}" sibTransId="{727F00B6-D5CE-4619-82B8-031EF7D76D4A}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3AFD3BEC-629C-4BF7-A32C-B5D9400C5C0F}" type="presOf" srcId="{09B3A770-4947-40A9-B3E7-55CB9E6890D5}" destId="{0C87EB88-E5F3-403F-BD8F-A2B03E60F30D}" srcOrd="0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C5336679-E45C-4382-8EE3-57EC8C8588C3}" type="presParOf" srcId="{15916A78-76A7-476C-8D49-4877917ACF8E}" destId="{FD8C595B-B48B-4306-88F2-053E1722ECF4}" srcOrd="2" destOrd="0" presId="urn:microsoft.com/office/officeart/2005/8/layout/orgChart1"/>
    <dgm:cxn modelId="{9C5CC91E-6A69-4E8E-83F2-697FDC3BB422}" type="presParOf" srcId="{15916A78-76A7-476C-8D49-4877917ACF8E}" destId="{FE0890BE-2540-4EF7-8A22-4D84D32A64D3}" srcOrd="3" destOrd="0" presId="urn:microsoft.com/office/officeart/2005/8/layout/orgChart1"/>
    <dgm:cxn modelId="{BFFF7FBA-94BD-45D2-91C0-AFA3389B0463}" type="presParOf" srcId="{FE0890BE-2540-4EF7-8A22-4D84D32A64D3}" destId="{AA7230F2-BCFC-4790-BFF0-60576FF5E142}" srcOrd="0" destOrd="0" presId="urn:microsoft.com/office/officeart/2005/8/layout/orgChart1"/>
    <dgm:cxn modelId="{8FB05373-0C32-418E-A8A1-2A137E3ADDDB}" type="presParOf" srcId="{AA7230F2-BCFC-4790-BFF0-60576FF5E142}" destId="{0C87EB88-E5F3-403F-BD8F-A2B03E60F30D}" srcOrd="0" destOrd="0" presId="urn:microsoft.com/office/officeart/2005/8/layout/orgChart1"/>
    <dgm:cxn modelId="{03BFDCCD-6715-4E45-B9B8-CC8278ABD424}" type="presParOf" srcId="{AA7230F2-BCFC-4790-BFF0-60576FF5E142}" destId="{72257EBD-6692-4FA2-B57A-C1F83CCE0133}" srcOrd="1" destOrd="0" presId="urn:microsoft.com/office/officeart/2005/8/layout/orgChart1"/>
    <dgm:cxn modelId="{FC3D6583-F416-4D98-B555-54A492DEFD6D}" type="presParOf" srcId="{FE0890BE-2540-4EF7-8A22-4D84D32A64D3}" destId="{6F3917C6-857F-4651-9E83-13167F62B5C8}" srcOrd="1" destOrd="0" presId="urn:microsoft.com/office/officeart/2005/8/layout/orgChart1"/>
    <dgm:cxn modelId="{D7A91BE1-785B-4664-8314-8AF3D209D5F1}" type="presParOf" srcId="{FE0890BE-2540-4EF7-8A22-4D84D32A64D3}" destId="{57C961A9-C160-448E-89A9-39A2B64DFCA5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Cryogenic Supply </a:t>
          </a:r>
          <a:br>
            <a:rPr lang="en-US" sz="1600" b="1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System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>
              <a:highlight>
                <a:srgbClr val="FFFF00"/>
              </a:highlight>
            </a:rPr>
            <a:t>Cryogenic User</a:t>
          </a:r>
          <a:endParaRPr lang="en-US" sz="1400" b="1" dirty="0">
            <a:highlight>
              <a:srgbClr val="FFFF00"/>
            </a:highlight>
          </a:endParaRPr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Cryogenic Cell</a:t>
          </a:r>
        </a:p>
      </dgm:t>
    </dgm:pt>
    <dgm:pt modelId="{1D0F0570-89D0-49EC-AA57-B5D825A78C68}" type="parTrans" cxnId="{F88A02A2-0B69-479D-A00D-7637977159D4}">
      <dgm:prSet/>
      <dgm:spPr/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refrigerator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QLM)</a:t>
          </a:r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>
              <a:highlight>
                <a:srgbClr val="FFFF00"/>
              </a:highlight>
            </a:rPr>
            <a:t>Main </a:t>
          </a:r>
          <a:br>
            <a:rPr lang="en-US" sz="1000" dirty="0">
              <a:highlight>
                <a:srgbClr val="FFFF00"/>
              </a:highlight>
            </a:rPr>
          </a:br>
          <a:r>
            <a:rPr lang="en-US" sz="1000" dirty="0">
              <a:highlight>
                <a:srgbClr val="FFFF00"/>
              </a:highlight>
            </a:rPr>
            <a:t>Cryogenic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QVB)</a:t>
          </a:r>
          <a:endParaRPr lang="en-US" sz="800" dirty="0"/>
        </a:p>
      </dgm:t>
    </dgm:pt>
    <dgm:pt modelId="{495BF51F-6A75-406F-98F6-89E9AF6B9B9A}" type="parTrans" cxnId="{9F421422-F4FF-4998-BD50-B14D24F28E3B}">
      <dgm:prSet/>
      <dgm:spPr/>
      <dgm:t>
        <a:bodyPr/>
        <a:lstStyle/>
        <a:p>
          <a:endParaRPr lang="en-US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storage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 storage </a:t>
          </a:r>
          <a:br>
            <a:rPr lang="en-US" sz="1000" dirty="0"/>
          </a:br>
          <a:r>
            <a:rPr lang="en-US" sz="1000" dirty="0"/>
            <a:t>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B0B07204-B36D-42EE-9892-3ABA3F35A9FE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recovery lines</a:t>
          </a:r>
        </a:p>
      </dgm:t>
    </dgm:pt>
    <dgm:pt modelId="{B9713854-6BA0-49F5-AFD4-B919EE7F3CBA}" type="parTrans" cxnId="{2F591FC1-FA8A-4726-A57C-F827D5232EC9}">
      <dgm:prSet/>
      <dgm:spPr/>
      <dgm:t>
        <a:bodyPr/>
        <a:lstStyle/>
        <a:p>
          <a:endParaRPr lang="en-US"/>
        </a:p>
      </dgm:t>
    </dgm:pt>
    <dgm:pt modelId="{BB6EF87E-0500-49CA-BC5D-B9B6709786F3}" type="sibTrans" cxnId="{2F591FC1-FA8A-4726-A57C-F827D5232EC9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/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Vent collector</a:t>
          </a:r>
        </a:p>
      </dgm:t>
    </dgm:pt>
    <dgm:pt modelId="{1CA006B5-FB41-4771-BF87-145042A5AC68}" type="parTrans" cxnId="{023F571D-1E86-44CB-9004-7CCB3E4CFBDA}">
      <dgm:prSet/>
      <dgm:spPr/>
      <dgm:t>
        <a:bodyPr/>
        <a:lstStyle/>
        <a:p>
          <a:endParaRPr lang="en-US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LN2-storage connection</a:t>
          </a:r>
        </a:p>
      </dgm:t>
    </dgm:pt>
    <dgm:pt modelId="{994AF185-A8A9-4A7F-9762-1C3D5C8990A5}" type="parTrans" cxnId="{F5F76EF5-460C-43EE-8CBD-E325ED5C428B}">
      <dgm:prSet/>
      <dgm:spPr/>
      <dgm:t>
        <a:bodyPr/>
        <a:lstStyle/>
        <a:p>
          <a:endParaRPr lang="en-US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3700CEE-612E-4BE7-B95A-6B744517C3A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Cold recovery </a:t>
          </a:r>
          <a:br>
            <a:rPr lang="en-US" sz="1000" dirty="0"/>
          </a:br>
          <a:r>
            <a:rPr lang="en-US" sz="1000" dirty="0"/>
            <a:t>line</a:t>
          </a:r>
        </a:p>
      </dgm:t>
    </dgm:pt>
    <dgm:pt modelId="{1EC69639-36AD-4C6D-B1B2-9E692458461A}" type="parTrans" cxnId="{6E273539-A5DF-4CD1-9606-8409C01F6BBB}">
      <dgm:prSet/>
      <dgm:spPr/>
      <dgm:t>
        <a:bodyPr/>
        <a:lstStyle/>
        <a:p>
          <a:endParaRPr lang="en-US"/>
        </a:p>
      </dgm:t>
    </dgm:pt>
    <dgm:pt modelId="{6453BA82-1081-43B0-B987-B39C6D9CB38E}" type="sibTrans" cxnId="{6E273539-A5DF-4CD1-9606-8409C01F6BBB}">
      <dgm:prSet/>
      <dgm:spPr/>
      <dgm:t>
        <a:bodyPr/>
        <a:lstStyle/>
        <a:p>
          <a:endParaRPr lang="en-US"/>
        </a:p>
      </dgm:t>
    </dgm:pt>
    <dgm:pt modelId="{E30B47B3-45C5-4DCC-8FA0-EB7CB6B9FF33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50" dirty="0" err="1"/>
            <a:t>LHe</a:t>
          </a:r>
          <a:r>
            <a:rPr lang="en-US" sz="1050" dirty="0"/>
            <a:t>-storage connection</a:t>
          </a:r>
        </a:p>
      </dgm:t>
    </dgm:pt>
    <dgm:pt modelId="{80318ED9-DE64-4585-862F-661284902ADA}" type="sibTrans" cxnId="{5E7AEED1-4521-4522-92BA-A640B2DADB53}">
      <dgm:prSet/>
      <dgm:spPr/>
      <dgm:t>
        <a:bodyPr/>
        <a:lstStyle/>
        <a:p>
          <a:endParaRPr lang="en-US"/>
        </a:p>
      </dgm:t>
    </dgm:pt>
    <dgm:pt modelId="{5B0E32CC-A944-4E25-A02E-81664EFB5EA0}" type="parTrans" cxnId="{5E7AEED1-4521-4522-92BA-A640B2DADB53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2" custScaleX="217985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7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7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7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7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7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7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7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7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7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7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7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7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7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7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7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7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7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7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D485555A-FF88-4557-B292-EB1DC0AA0D89}" type="pres">
      <dgm:prSet presAssocID="{B9713854-6BA0-49F5-AFD4-B919EE7F3CBA}" presName="Name37" presStyleLbl="parChTrans1D4" presStyleIdx="6" presStyleCnt="17"/>
      <dgm:spPr/>
    </dgm:pt>
    <dgm:pt modelId="{B317CAA9-D50D-4D35-9B16-808500E0C241}" type="pres">
      <dgm:prSet presAssocID="{B0B07204-B36D-42EE-9892-3ABA3F35A9FE}" presName="hierRoot2" presStyleCnt="0">
        <dgm:presLayoutVars>
          <dgm:hierBranch val="init"/>
        </dgm:presLayoutVars>
      </dgm:prSet>
      <dgm:spPr/>
    </dgm:pt>
    <dgm:pt modelId="{24AB7E39-9AC1-4FF4-A542-B4B293A7911E}" type="pres">
      <dgm:prSet presAssocID="{B0B07204-B36D-42EE-9892-3ABA3F35A9FE}" presName="rootComposite" presStyleCnt="0"/>
      <dgm:spPr/>
    </dgm:pt>
    <dgm:pt modelId="{7772B6F6-3E96-404D-99B4-56B2274EC9D8}" type="pres">
      <dgm:prSet presAssocID="{B0B07204-B36D-42EE-9892-3ABA3F35A9FE}" presName="rootText" presStyleLbl="node4" presStyleIdx="6" presStyleCnt="17">
        <dgm:presLayoutVars>
          <dgm:chPref val="3"/>
        </dgm:presLayoutVars>
      </dgm:prSet>
      <dgm:spPr/>
    </dgm:pt>
    <dgm:pt modelId="{A2771E85-186B-4D9D-9CE2-48AFF46CE9C0}" type="pres">
      <dgm:prSet presAssocID="{B0B07204-B36D-42EE-9892-3ABA3F35A9FE}" presName="rootConnector" presStyleLbl="node4" presStyleIdx="6" presStyleCnt="17"/>
      <dgm:spPr/>
    </dgm:pt>
    <dgm:pt modelId="{76F1C010-2917-4F2C-AE73-36FEA31FCEDF}" type="pres">
      <dgm:prSet presAssocID="{B0B07204-B36D-42EE-9892-3ABA3F35A9FE}" presName="hierChild4" presStyleCnt="0"/>
      <dgm:spPr/>
    </dgm:pt>
    <dgm:pt modelId="{5BD8B906-A14F-4053-B1AB-B4C539EE446C}" type="pres">
      <dgm:prSet presAssocID="{B0B07204-B36D-42EE-9892-3ABA3F35A9FE}" presName="hierChild5" presStyleCnt="0"/>
      <dgm:spPr/>
    </dgm:pt>
    <dgm:pt modelId="{0BFEBA7B-C3DE-4D38-983B-DB601CDC02A7}" type="pres">
      <dgm:prSet presAssocID="{1EC69639-36AD-4C6D-B1B2-9E692458461A}" presName="Name37" presStyleLbl="parChTrans1D4" presStyleIdx="7" presStyleCnt="17"/>
      <dgm:spPr/>
    </dgm:pt>
    <dgm:pt modelId="{C386BFC9-E4C3-48DE-9A87-C187F5676EC6}" type="pres">
      <dgm:prSet presAssocID="{13700CEE-612E-4BE7-B95A-6B744517C3AB}" presName="hierRoot2" presStyleCnt="0">
        <dgm:presLayoutVars>
          <dgm:hierBranch val="init"/>
        </dgm:presLayoutVars>
      </dgm:prSet>
      <dgm:spPr/>
    </dgm:pt>
    <dgm:pt modelId="{2131824A-79BB-4C32-9143-458CE07A7BB8}" type="pres">
      <dgm:prSet presAssocID="{13700CEE-612E-4BE7-B95A-6B744517C3AB}" presName="rootComposite" presStyleCnt="0"/>
      <dgm:spPr/>
    </dgm:pt>
    <dgm:pt modelId="{810854D3-431C-4E33-91A5-DAA19C0CAE5C}" type="pres">
      <dgm:prSet presAssocID="{13700CEE-612E-4BE7-B95A-6B744517C3AB}" presName="rootText" presStyleLbl="node4" presStyleIdx="7" presStyleCnt="17">
        <dgm:presLayoutVars>
          <dgm:chPref val="3"/>
        </dgm:presLayoutVars>
      </dgm:prSet>
      <dgm:spPr/>
    </dgm:pt>
    <dgm:pt modelId="{FD805EC0-95D2-403C-B1E7-2FFC0C4C323A}" type="pres">
      <dgm:prSet presAssocID="{13700CEE-612E-4BE7-B95A-6B744517C3AB}" presName="rootConnector" presStyleLbl="node4" presStyleIdx="7" presStyleCnt="17"/>
      <dgm:spPr/>
    </dgm:pt>
    <dgm:pt modelId="{A16DD31B-4095-4402-A47B-DE7E93810FAC}" type="pres">
      <dgm:prSet presAssocID="{13700CEE-612E-4BE7-B95A-6B744517C3AB}" presName="hierChild4" presStyleCnt="0"/>
      <dgm:spPr/>
    </dgm:pt>
    <dgm:pt modelId="{513637AD-CCDB-4EBB-8F45-1742DBBF7D34}" type="pres">
      <dgm:prSet presAssocID="{13700CEE-612E-4BE7-B95A-6B744517C3AB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8" presStyleCnt="17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8" presStyleCnt="17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8" presStyleCnt="17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9" presStyleCnt="17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9" presStyleCnt="17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9" presStyleCnt="17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10" presStyleCnt="17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10" presStyleCnt="17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10" presStyleCnt="17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1" presStyleCnt="17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1" presStyleCnt="17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1" presStyleCnt="17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2" presStyleCnt="17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2" presStyleCnt="17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2" presStyleCnt="17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3" presStyleCnt="17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3" presStyleCnt="17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3" presStyleCnt="17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4" presStyleCnt="17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4" presStyleCnt="17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4" presStyleCnt="17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5" presStyleCnt="17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5" presStyleCnt="17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5" presStyleCnt="17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6" presStyleCnt="17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6" presStyleCnt="17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6" presStyleCnt="17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  <dgm:pt modelId="{DF6BE162-286F-4252-AD18-93B209D5E40E}" type="pres">
      <dgm:prSet presAssocID="{E30B47B3-45C5-4DCC-8FA0-EB7CB6B9FF33}" presName="hierRoot1" presStyleCnt="0">
        <dgm:presLayoutVars>
          <dgm:hierBranch val="init"/>
        </dgm:presLayoutVars>
      </dgm:prSet>
      <dgm:spPr/>
    </dgm:pt>
    <dgm:pt modelId="{1D111565-7C18-4D67-BE1E-C7D170324E91}" type="pres">
      <dgm:prSet presAssocID="{E30B47B3-45C5-4DCC-8FA0-EB7CB6B9FF33}" presName="rootComposite1" presStyleCnt="0"/>
      <dgm:spPr/>
    </dgm:pt>
    <dgm:pt modelId="{FA30FE0A-E53B-4459-AE2F-1975240B00E4}" type="pres">
      <dgm:prSet presAssocID="{E30B47B3-45C5-4DCC-8FA0-EB7CB6B9FF33}" presName="rootText1" presStyleLbl="node0" presStyleIdx="1" presStyleCnt="2" custLinFactX="-60227" custLinFactY="400000" custLinFactNeighborX="-100000" custLinFactNeighborY="451630">
        <dgm:presLayoutVars>
          <dgm:chPref val="3"/>
        </dgm:presLayoutVars>
      </dgm:prSet>
      <dgm:spPr/>
    </dgm:pt>
    <dgm:pt modelId="{E8386AE4-C203-4211-A343-7743C0D3626E}" type="pres">
      <dgm:prSet presAssocID="{E30B47B3-45C5-4DCC-8FA0-EB7CB6B9FF33}" presName="rootConnector1" presStyleLbl="node1" presStyleIdx="0" presStyleCnt="0"/>
      <dgm:spPr/>
    </dgm:pt>
    <dgm:pt modelId="{BDABACD4-3DBC-4EFA-8CF7-BBA7CFA1B61D}" type="pres">
      <dgm:prSet presAssocID="{E30B47B3-45C5-4DCC-8FA0-EB7CB6B9FF33}" presName="hierChild2" presStyleCnt="0"/>
      <dgm:spPr/>
    </dgm:pt>
    <dgm:pt modelId="{0F62868F-C4A4-4581-A2ED-F098E44B7108}" type="pres">
      <dgm:prSet presAssocID="{E30B47B3-45C5-4DCC-8FA0-EB7CB6B9FF33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8CC32217-0020-4807-849B-25700F6738BB}" type="presOf" srcId="{B0B07204-B36D-42EE-9892-3ABA3F35A9FE}" destId="{7772B6F6-3E96-404D-99B4-56B2274EC9D8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6E273539-A5DF-4CD1-9606-8409C01F6BBB}" srcId="{FBA903DD-B92B-4E2E-88AC-4F41B66077F5}" destId="{13700CEE-612E-4BE7-B95A-6B744517C3AB}" srcOrd="2" destOrd="0" parTransId="{1EC69639-36AD-4C6D-B1B2-9E692458461A}" sibTransId="{6453BA82-1081-43B0-B987-B39C6D9CB38E}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0D86B15F-A0D2-45DD-88E8-A7AC367FC4C4}" type="presOf" srcId="{13700CEE-612E-4BE7-B95A-6B744517C3AB}" destId="{FD805EC0-95D2-403C-B1E7-2FFC0C4C323A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F9FF7647-AA21-4055-9D96-E141E3DD34E7}" type="presOf" srcId="{1EC69639-36AD-4C6D-B1B2-9E692458461A}" destId="{0BFEBA7B-C3DE-4D38-983B-DB601CDC02A7}" srcOrd="0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11ABAD84-F520-4FC4-B1DE-12B18A51D957}" type="presOf" srcId="{E30B47B3-45C5-4DCC-8FA0-EB7CB6B9FF33}" destId="{FA30FE0A-E53B-4459-AE2F-1975240B00E4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59583F8F-C560-48CF-B82E-69259335EE21}" type="presOf" srcId="{13700CEE-612E-4BE7-B95A-6B744517C3AB}" destId="{810854D3-431C-4E33-91A5-DAA19C0CAE5C}" srcOrd="0" destOrd="0" presId="urn:microsoft.com/office/officeart/2005/8/layout/orgChart1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13FFA5AF-89A3-4EE8-A52E-B6967F650230}" type="presOf" srcId="{E30B47B3-45C5-4DCC-8FA0-EB7CB6B9FF33}" destId="{E8386AE4-C203-4211-A343-7743C0D3626E}" srcOrd="1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7DD9DCB1-1160-4C18-A4FD-6EB3B24E1ADC}" type="presOf" srcId="{B9713854-6BA0-49F5-AFD4-B919EE7F3CBA}" destId="{D485555A-FF88-4557-B292-EB1DC0AA0D89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2F591FC1-FA8A-4726-A57C-F827D5232EC9}" srcId="{FBA903DD-B92B-4E2E-88AC-4F41B66077F5}" destId="{B0B07204-B36D-42EE-9892-3ABA3F35A9FE}" srcOrd="1" destOrd="0" parTransId="{B9713854-6BA0-49F5-AFD4-B919EE7F3CBA}" sibTransId="{BB6EF87E-0500-49CA-BC5D-B9B6709786F3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5E7AEED1-4521-4522-92BA-A640B2DADB53}" srcId="{F01C6C8E-BCB6-4DF1-B121-A0FBD9850BAA}" destId="{E30B47B3-45C5-4DCC-8FA0-EB7CB6B9FF33}" srcOrd="1" destOrd="0" parTransId="{5B0E32CC-A944-4E25-A02E-81664EFB5EA0}" sibTransId="{80318ED9-DE64-4585-862F-661284902ADA}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F99E1FEB-D734-41C7-B0B8-A8F31BC206E3}" type="presOf" srcId="{B0B07204-B36D-42EE-9892-3ABA3F35A9FE}" destId="{A2771E85-186B-4D9D-9CE2-48AFF46CE9C0}" srcOrd="1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60BD78AD-6003-437E-A600-6E7AB6E8B3D6}" type="presParOf" srcId="{15916A78-76A7-476C-8D49-4877917ACF8E}" destId="{D485555A-FF88-4557-B292-EB1DC0AA0D89}" srcOrd="2" destOrd="0" presId="urn:microsoft.com/office/officeart/2005/8/layout/orgChart1"/>
    <dgm:cxn modelId="{D1A802DD-EA2F-438C-AB61-A2E0CF85C6BA}" type="presParOf" srcId="{15916A78-76A7-476C-8D49-4877917ACF8E}" destId="{B317CAA9-D50D-4D35-9B16-808500E0C241}" srcOrd="3" destOrd="0" presId="urn:microsoft.com/office/officeart/2005/8/layout/orgChart1"/>
    <dgm:cxn modelId="{5EA40411-119C-4B4C-9806-26ED68184009}" type="presParOf" srcId="{B317CAA9-D50D-4D35-9B16-808500E0C241}" destId="{24AB7E39-9AC1-4FF4-A542-B4B293A7911E}" srcOrd="0" destOrd="0" presId="urn:microsoft.com/office/officeart/2005/8/layout/orgChart1"/>
    <dgm:cxn modelId="{635379F6-CF58-4E2E-85EF-97A67F69D65C}" type="presParOf" srcId="{24AB7E39-9AC1-4FF4-A542-B4B293A7911E}" destId="{7772B6F6-3E96-404D-99B4-56B2274EC9D8}" srcOrd="0" destOrd="0" presId="urn:microsoft.com/office/officeart/2005/8/layout/orgChart1"/>
    <dgm:cxn modelId="{02AFDA0D-8C13-4A18-89A9-8C59AD1EC3B5}" type="presParOf" srcId="{24AB7E39-9AC1-4FF4-A542-B4B293A7911E}" destId="{A2771E85-186B-4D9D-9CE2-48AFF46CE9C0}" srcOrd="1" destOrd="0" presId="urn:microsoft.com/office/officeart/2005/8/layout/orgChart1"/>
    <dgm:cxn modelId="{BFA77EA2-FFBD-4269-BC01-660FC41AF974}" type="presParOf" srcId="{B317CAA9-D50D-4D35-9B16-808500E0C241}" destId="{76F1C010-2917-4F2C-AE73-36FEA31FCEDF}" srcOrd="1" destOrd="0" presId="urn:microsoft.com/office/officeart/2005/8/layout/orgChart1"/>
    <dgm:cxn modelId="{8466A854-E048-4E0E-998C-82098FBD049A}" type="presParOf" srcId="{B317CAA9-D50D-4D35-9B16-808500E0C241}" destId="{5BD8B906-A14F-4053-B1AB-B4C539EE446C}" srcOrd="2" destOrd="0" presId="urn:microsoft.com/office/officeart/2005/8/layout/orgChart1"/>
    <dgm:cxn modelId="{7228E89B-6814-4C6A-B639-8FAC5D95E1B5}" type="presParOf" srcId="{15916A78-76A7-476C-8D49-4877917ACF8E}" destId="{0BFEBA7B-C3DE-4D38-983B-DB601CDC02A7}" srcOrd="4" destOrd="0" presId="urn:microsoft.com/office/officeart/2005/8/layout/orgChart1"/>
    <dgm:cxn modelId="{79DF6A73-3980-4B60-B90B-E33A5A4D376F}" type="presParOf" srcId="{15916A78-76A7-476C-8D49-4877917ACF8E}" destId="{C386BFC9-E4C3-48DE-9A87-C187F5676EC6}" srcOrd="5" destOrd="0" presId="urn:microsoft.com/office/officeart/2005/8/layout/orgChart1"/>
    <dgm:cxn modelId="{9B740D3C-802F-44B4-B444-92552DCF03BC}" type="presParOf" srcId="{C386BFC9-E4C3-48DE-9A87-C187F5676EC6}" destId="{2131824A-79BB-4C32-9143-458CE07A7BB8}" srcOrd="0" destOrd="0" presId="urn:microsoft.com/office/officeart/2005/8/layout/orgChart1"/>
    <dgm:cxn modelId="{7452451F-D4B5-4C82-85E6-A68109B83C17}" type="presParOf" srcId="{2131824A-79BB-4C32-9143-458CE07A7BB8}" destId="{810854D3-431C-4E33-91A5-DAA19C0CAE5C}" srcOrd="0" destOrd="0" presId="urn:microsoft.com/office/officeart/2005/8/layout/orgChart1"/>
    <dgm:cxn modelId="{A247E775-8DA7-4091-A019-047DCD726EB2}" type="presParOf" srcId="{2131824A-79BB-4C32-9143-458CE07A7BB8}" destId="{FD805EC0-95D2-403C-B1E7-2FFC0C4C323A}" srcOrd="1" destOrd="0" presId="urn:microsoft.com/office/officeart/2005/8/layout/orgChart1"/>
    <dgm:cxn modelId="{5977D410-120F-4BF3-9CE9-F0DDC2C53F22}" type="presParOf" srcId="{C386BFC9-E4C3-48DE-9A87-C187F5676EC6}" destId="{A16DD31B-4095-4402-A47B-DE7E93810FAC}" srcOrd="1" destOrd="0" presId="urn:microsoft.com/office/officeart/2005/8/layout/orgChart1"/>
    <dgm:cxn modelId="{AB771549-7A3A-4F43-B653-8032066AF4A5}" type="presParOf" srcId="{C386BFC9-E4C3-48DE-9A87-C187F5676EC6}" destId="{513637AD-CCDB-4EBB-8F45-1742DBBF7D34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  <dgm:cxn modelId="{39818F61-D921-4B25-A723-EE660D9778F0}" type="presParOf" srcId="{81A5D421-99F9-4285-970E-DED0C1BC3112}" destId="{DF6BE162-286F-4252-AD18-93B209D5E40E}" srcOrd="1" destOrd="0" presId="urn:microsoft.com/office/officeart/2005/8/layout/orgChart1"/>
    <dgm:cxn modelId="{B65CA368-E795-4E7A-8561-21FE5BA4857F}" type="presParOf" srcId="{DF6BE162-286F-4252-AD18-93B209D5E40E}" destId="{1D111565-7C18-4D67-BE1E-C7D170324E91}" srcOrd="0" destOrd="0" presId="urn:microsoft.com/office/officeart/2005/8/layout/orgChart1"/>
    <dgm:cxn modelId="{EDDDA590-9077-4013-B1D9-4F6913CBE994}" type="presParOf" srcId="{1D111565-7C18-4D67-BE1E-C7D170324E91}" destId="{FA30FE0A-E53B-4459-AE2F-1975240B00E4}" srcOrd="0" destOrd="0" presId="urn:microsoft.com/office/officeart/2005/8/layout/orgChart1"/>
    <dgm:cxn modelId="{1B62063F-B0F7-46FE-8321-18DA7846A24B}" type="presParOf" srcId="{1D111565-7C18-4D67-BE1E-C7D170324E91}" destId="{E8386AE4-C203-4211-A343-7743C0D3626E}" srcOrd="1" destOrd="0" presId="urn:microsoft.com/office/officeart/2005/8/layout/orgChart1"/>
    <dgm:cxn modelId="{1B1A6E3A-F5E5-4327-A8D5-B6BCF367D98B}" type="presParOf" srcId="{DF6BE162-286F-4252-AD18-93B209D5E40E}" destId="{BDABACD4-3DBC-4EFA-8CF7-BBA7CFA1B61D}" srcOrd="1" destOrd="0" presId="urn:microsoft.com/office/officeart/2005/8/layout/orgChart1"/>
    <dgm:cxn modelId="{EF30A72B-CD17-46C8-9712-9D441C4A6A29}" type="presParOf" srcId="{DF6BE162-286F-4252-AD18-93B209D5E40E}" destId="{0F62868F-C4A4-4581-A2ED-F098E44B7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5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5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5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5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5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5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5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5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5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5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5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5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5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5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5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5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5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5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6" presStyleCnt="15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6" presStyleCnt="15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6" presStyleCnt="15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7" presStyleCnt="15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7" presStyleCnt="15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7" presStyleCnt="15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8" presStyleCnt="15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8" presStyleCnt="15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8" presStyleCnt="15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9" presStyleCnt="15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9" presStyleCnt="15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9" presStyleCnt="15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0" presStyleCnt="15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0" presStyleCnt="15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0" presStyleCnt="15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1" presStyleCnt="15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1" presStyleCnt="15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1" presStyleCnt="15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2" presStyleCnt="15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2" presStyleCnt="15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2" presStyleCnt="15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3" presStyleCnt="15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3" presStyleCnt="15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3" presStyleCnt="15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4" presStyleCnt="15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4" presStyleCnt="15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4" presStyleCnt="15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NA.CP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 &amp; QDIST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QPLANT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9B3A770-4947-40A9-B3E7-55CB9E6890D5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Warm Piping MAC</a:t>
          </a:r>
        </a:p>
      </dgm:t>
    </dgm:pt>
    <dgm:pt modelId="{D34A2369-0E79-41B0-A119-6347E1BC9626}" type="parTrans" cxnId="{1D20C4D2-26B6-40B0-A68D-285E57D90EB9}">
      <dgm:prSet/>
      <dgm:spPr/>
      <dgm:t>
        <a:bodyPr/>
        <a:lstStyle/>
        <a:p>
          <a:endParaRPr lang="en-GB"/>
        </a:p>
      </dgm:t>
    </dgm:pt>
    <dgm:pt modelId="{727F00B6-D5CE-4619-82B8-031EF7D76D4A}" type="sibTrans" cxnId="{1D20C4D2-26B6-40B0-A68D-285E57D90EB9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6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6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6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6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6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6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6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6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6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6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6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6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6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6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6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6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6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6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FD8C595B-B48B-4306-88F2-053E1722ECF4}" type="pres">
      <dgm:prSet presAssocID="{D34A2369-0E79-41B0-A119-6347E1BC9626}" presName="Name37" presStyleLbl="parChTrans1D4" presStyleIdx="6" presStyleCnt="16"/>
      <dgm:spPr/>
    </dgm:pt>
    <dgm:pt modelId="{FE0890BE-2540-4EF7-8A22-4D84D32A64D3}" type="pres">
      <dgm:prSet presAssocID="{09B3A770-4947-40A9-B3E7-55CB9E6890D5}" presName="hierRoot2" presStyleCnt="0">
        <dgm:presLayoutVars>
          <dgm:hierBranch val="init"/>
        </dgm:presLayoutVars>
      </dgm:prSet>
      <dgm:spPr/>
    </dgm:pt>
    <dgm:pt modelId="{AA7230F2-BCFC-4790-BFF0-60576FF5E142}" type="pres">
      <dgm:prSet presAssocID="{09B3A770-4947-40A9-B3E7-55CB9E6890D5}" presName="rootComposite" presStyleCnt="0"/>
      <dgm:spPr/>
    </dgm:pt>
    <dgm:pt modelId="{0C87EB88-E5F3-403F-BD8F-A2B03E60F30D}" type="pres">
      <dgm:prSet presAssocID="{09B3A770-4947-40A9-B3E7-55CB9E6890D5}" presName="rootText" presStyleLbl="node4" presStyleIdx="6" presStyleCnt="16">
        <dgm:presLayoutVars>
          <dgm:chPref val="3"/>
        </dgm:presLayoutVars>
      </dgm:prSet>
      <dgm:spPr/>
    </dgm:pt>
    <dgm:pt modelId="{72257EBD-6692-4FA2-B57A-C1F83CCE0133}" type="pres">
      <dgm:prSet presAssocID="{09B3A770-4947-40A9-B3E7-55CB9E6890D5}" presName="rootConnector" presStyleLbl="node4" presStyleIdx="6" presStyleCnt="16"/>
      <dgm:spPr/>
    </dgm:pt>
    <dgm:pt modelId="{6F3917C6-857F-4651-9E83-13167F62B5C8}" type="pres">
      <dgm:prSet presAssocID="{09B3A770-4947-40A9-B3E7-55CB9E6890D5}" presName="hierChild4" presStyleCnt="0"/>
      <dgm:spPr/>
    </dgm:pt>
    <dgm:pt modelId="{57C961A9-C160-448E-89A9-39A2B64DFCA5}" type="pres">
      <dgm:prSet presAssocID="{09B3A770-4947-40A9-B3E7-55CB9E6890D5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7" presStyleCnt="16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7" presStyleCnt="16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7" presStyleCnt="16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8" presStyleCnt="16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8" presStyleCnt="16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8" presStyleCnt="16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9" presStyleCnt="16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9" presStyleCnt="16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9" presStyleCnt="16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0" presStyleCnt="16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0" presStyleCnt="16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0" presStyleCnt="16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1" presStyleCnt="16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1" presStyleCnt="16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1" presStyleCnt="16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2" presStyleCnt="16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2" presStyleCnt="16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2" presStyleCnt="16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3" presStyleCnt="16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3" presStyleCnt="16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3" presStyleCnt="16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4" presStyleCnt="16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4" presStyleCnt="16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4" presStyleCnt="16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5" presStyleCnt="16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5" presStyleCnt="16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5" presStyleCnt="16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2948B839-1042-453A-812D-7F25B2F4F268}" type="presOf" srcId="{D34A2369-0E79-41B0-A119-6347E1BC9626}" destId="{FD8C595B-B48B-4306-88F2-053E1722ECF4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17EAC547-7300-41D7-9768-5E3DF440672A}" type="presOf" srcId="{09B3A770-4947-40A9-B3E7-55CB9E6890D5}" destId="{72257EBD-6692-4FA2-B57A-C1F83CCE0133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1D20C4D2-26B6-40B0-A68D-285E57D90EB9}" srcId="{FBA903DD-B92B-4E2E-88AC-4F41B66077F5}" destId="{09B3A770-4947-40A9-B3E7-55CB9E6890D5}" srcOrd="1" destOrd="0" parTransId="{D34A2369-0E79-41B0-A119-6347E1BC9626}" sibTransId="{727F00B6-D5CE-4619-82B8-031EF7D76D4A}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3AFD3BEC-629C-4BF7-A32C-B5D9400C5C0F}" type="presOf" srcId="{09B3A770-4947-40A9-B3E7-55CB9E6890D5}" destId="{0C87EB88-E5F3-403F-BD8F-A2B03E60F30D}" srcOrd="0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C5336679-E45C-4382-8EE3-57EC8C8588C3}" type="presParOf" srcId="{15916A78-76A7-476C-8D49-4877917ACF8E}" destId="{FD8C595B-B48B-4306-88F2-053E1722ECF4}" srcOrd="2" destOrd="0" presId="urn:microsoft.com/office/officeart/2005/8/layout/orgChart1"/>
    <dgm:cxn modelId="{9C5CC91E-6A69-4E8E-83F2-697FDC3BB422}" type="presParOf" srcId="{15916A78-76A7-476C-8D49-4877917ACF8E}" destId="{FE0890BE-2540-4EF7-8A22-4D84D32A64D3}" srcOrd="3" destOrd="0" presId="urn:microsoft.com/office/officeart/2005/8/layout/orgChart1"/>
    <dgm:cxn modelId="{BFFF7FBA-94BD-45D2-91C0-AFA3389B0463}" type="presParOf" srcId="{FE0890BE-2540-4EF7-8A22-4D84D32A64D3}" destId="{AA7230F2-BCFC-4790-BFF0-60576FF5E142}" srcOrd="0" destOrd="0" presId="urn:microsoft.com/office/officeart/2005/8/layout/orgChart1"/>
    <dgm:cxn modelId="{8FB05373-0C32-418E-A8A1-2A137E3ADDDB}" type="presParOf" srcId="{AA7230F2-BCFC-4790-BFF0-60576FF5E142}" destId="{0C87EB88-E5F3-403F-BD8F-A2B03E60F30D}" srcOrd="0" destOrd="0" presId="urn:microsoft.com/office/officeart/2005/8/layout/orgChart1"/>
    <dgm:cxn modelId="{03BFDCCD-6715-4E45-B9B8-CC8278ABD424}" type="presParOf" srcId="{AA7230F2-BCFC-4790-BFF0-60576FF5E142}" destId="{72257EBD-6692-4FA2-B57A-C1F83CCE0133}" srcOrd="1" destOrd="0" presId="urn:microsoft.com/office/officeart/2005/8/layout/orgChart1"/>
    <dgm:cxn modelId="{FC3D6583-F416-4D98-B555-54A492DEFD6D}" type="presParOf" srcId="{FE0890BE-2540-4EF7-8A22-4D84D32A64D3}" destId="{6F3917C6-857F-4651-9E83-13167F62B5C8}" srcOrd="1" destOrd="0" presId="urn:microsoft.com/office/officeart/2005/8/layout/orgChart1"/>
    <dgm:cxn modelId="{D7A91BE1-785B-4664-8314-8AF3D209D5F1}" type="presParOf" srcId="{FE0890BE-2540-4EF7-8A22-4D84D32A64D3}" destId="{57C961A9-C160-448E-89A9-39A2B64DFCA5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 &amp; QDIST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QPLANT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20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Electrical power </a:t>
          </a:r>
          <a:br>
            <a:rPr lang="en-US" sz="1000" b="0" dirty="0"/>
          </a:br>
          <a:r>
            <a:rPr lang="en-US" sz="1000" b="0" dirty="0"/>
            <a:t>(EP)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Compressed air </a:t>
          </a:r>
          <a:br>
            <a:rPr lang="en-US" sz="1000" b="0" dirty="0"/>
          </a:br>
          <a:r>
            <a:rPr lang="en-US" sz="1000" b="0" dirty="0"/>
            <a:t>(CA)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Cooling water </a:t>
          </a:r>
          <a:br>
            <a:rPr lang="en-US" sz="1000" b="0" dirty="0"/>
          </a:br>
          <a:r>
            <a:rPr lang="en-US" sz="1000" b="0" dirty="0"/>
            <a:t>(CW)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Cryogenic Supply </a:t>
          </a:r>
          <a:br>
            <a:rPr lang="en-US" sz="1600" b="1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System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1" dirty="0"/>
            <a:t>SC LINAC</a:t>
          </a:r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Cryogenic Cell</a:t>
          </a:r>
        </a:p>
      </dgm:t>
    </dgm:pt>
    <dgm:pt modelId="{1D0F0570-89D0-49EC-AA57-B5D825A78C68}" type="parTrans" cxnId="{F88A02A2-0B69-479D-A00D-7637977159D4}">
      <dgm:prSet/>
      <dgm:spPr/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Supply lines (for purging, </a:t>
          </a:r>
          <a:r>
            <a:rPr lang="en-US" sz="1000" dirty="0" err="1"/>
            <a:t>etc</a:t>
          </a:r>
          <a:r>
            <a:rPr lang="en-US" sz="1000" dirty="0"/>
            <a:t>)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refrigerator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QLM)</a:t>
          </a:r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</a:t>
          </a:r>
          <a:br>
            <a:rPr lang="en-US" sz="1000" dirty="0"/>
          </a:br>
          <a:r>
            <a:rPr lang="en-US" sz="1000" dirty="0"/>
            <a:t>manifold</a:t>
          </a:r>
          <a:br>
            <a:rPr lang="en-US" sz="1000" dirty="0"/>
          </a:br>
          <a:r>
            <a:rPr lang="en-US" sz="900" dirty="0"/>
            <a:t>(QLR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QVB)</a:t>
          </a:r>
          <a:endParaRPr lang="en-US" sz="800" dirty="0"/>
        </a:p>
      </dgm:t>
    </dgm:pt>
    <dgm:pt modelId="{495BF51F-6A75-406F-98F6-89E9AF6B9B9A}" type="parTrans" cxnId="{9F421422-F4FF-4998-BD50-B14D24F28E3B}">
      <dgm:prSet/>
      <dgm:spPr/>
      <dgm:t>
        <a:bodyPr/>
        <a:lstStyle/>
        <a:p>
          <a:endParaRPr lang="en-US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storage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Liquid N2 storage </a:t>
          </a:r>
          <a:br>
            <a:rPr lang="en-US" sz="1000" dirty="0"/>
          </a:br>
          <a:r>
            <a:rPr lang="en-US" sz="1000" dirty="0"/>
            <a:t>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  <a:br>
            <a:rPr lang="en-US" sz="1000" dirty="0"/>
          </a:br>
          <a:r>
            <a:rPr lang="en-US" sz="1000" dirty="0"/>
            <a:t>and lines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B0B07204-B36D-42EE-9892-3ABA3F35A9FE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recovery lines</a:t>
          </a:r>
        </a:p>
      </dgm:t>
    </dgm:pt>
    <dgm:pt modelId="{B9713854-6BA0-49F5-AFD4-B919EE7F3CBA}" type="parTrans" cxnId="{2F591FC1-FA8A-4726-A57C-F827D5232EC9}">
      <dgm:prSet/>
      <dgm:spPr/>
      <dgm:t>
        <a:bodyPr/>
        <a:lstStyle/>
        <a:p>
          <a:endParaRPr lang="en-US"/>
        </a:p>
      </dgm:t>
    </dgm:pt>
    <dgm:pt modelId="{BB6EF87E-0500-49CA-BC5D-B9B6709786F3}" type="sibTrans" cxnId="{2F591FC1-FA8A-4726-A57C-F827D5232EC9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/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Vent collector</a:t>
          </a:r>
        </a:p>
      </dgm:t>
    </dgm:pt>
    <dgm:pt modelId="{1CA006B5-FB41-4771-BF87-145042A5AC68}" type="parTrans" cxnId="{023F571D-1E86-44CB-9004-7CCB3E4CFBDA}">
      <dgm:prSet/>
      <dgm:spPr/>
      <dgm:t>
        <a:bodyPr/>
        <a:lstStyle/>
        <a:p>
          <a:endParaRPr lang="en-US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LN2-storage connection</a:t>
          </a:r>
        </a:p>
      </dgm:t>
    </dgm:pt>
    <dgm:pt modelId="{994AF185-A8A9-4A7F-9762-1C3D5C8990A5}" type="parTrans" cxnId="{F5F76EF5-460C-43EE-8CBD-E325ED5C428B}">
      <dgm:prSet/>
      <dgm:spPr/>
      <dgm:t>
        <a:bodyPr/>
        <a:lstStyle/>
        <a:p>
          <a:endParaRPr lang="en-US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3700CEE-612E-4BE7-B95A-6B744517C3A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Cold recovery </a:t>
          </a:r>
          <a:br>
            <a:rPr lang="en-US" sz="1000" dirty="0"/>
          </a:br>
          <a:r>
            <a:rPr lang="en-US" sz="1000" dirty="0"/>
            <a:t>line</a:t>
          </a:r>
        </a:p>
      </dgm:t>
    </dgm:pt>
    <dgm:pt modelId="{1EC69639-36AD-4C6D-B1B2-9E692458461A}" type="parTrans" cxnId="{6E273539-A5DF-4CD1-9606-8409C01F6BBB}">
      <dgm:prSet/>
      <dgm:spPr/>
      <dgm:t>
        <a:bodyPr/>
        <a:lstStyle/>
        <a:p>
          <a:endParaRPr lang="en-US"/>
        </a:p>
      </dgm:t>
    </dgm:pt>
    <dgm:pt modelId="{6453BA82-1081-43B0-B987-B39C6D9CB38E}" type="sibTrans" cxnId="{6E273539-A5DF-4CD1-9606-8409C01F6BBB}">
      <dgm:prSet/>
      <dgm:spPr/>
      <dgm:t>
        <a:bodyPr/>
        <a:lstStyle/>
        <a:p>
          <a:endParaRPr lang="en-US"/>
        </a:p>
      </dgm:t>
    </dgm:pt>
    <dgm:pt modelId="{E30B47B3-45C5-4DCC-8FA0-EB7CB6B9FF33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dirty="0" err="1"/>
            <a:t>LHe</a:t>
          </a:r>
          <a:r>
            <a:rPr lang="en-US" sz="1050" dirty="0"/>
            <a:t>-storage connection</a:t>
          </a:r>
        </a:p>
      </dgm:t>
    </dgm:pt>
    <dgm:pt modelId="{5B0E32CC-A944-4E25-A02E-81664EFB5EA0}" type="parTrans" cxnId="{5E7AEED1-4521-4522-92BA-A640B2DADB53}">
      <dgm:prSet/>
      <dgm:spPr/>
      <dgm:t>
        <a:bodyPr/>
        <a:lstStyle/>
        <a:p>
          <a:endParaRPr lang="en-US"/>
        </a:p>
      </dgm:t>
    </dgm:pt>
    <dgm:pt modelId="{80318ED9-DE64-4585-862F-661284902ADA}" type="sibTrans" cxnId="{5E7AEED1-4521-4522-92BA-A640B2DADB53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2" custScaleX="217985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7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7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7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7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7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7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7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7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7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7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7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7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7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7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7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7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7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7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D485555A-FF88-4557-B292-EB1DC0AA0D89}" type="pres">
      <dgm:prSet presAssocID="{B9713854-6BA0-49F5-AFD4-B919EE7F3CBA}" presName="Name37" presStyleLbl="parChTrans1D4" presStyleIdx="6" presStyleCnt="17"/>
      <dgm:spPr/>
    </dgm:pt>
    <dgm:pt modelId="{B317CAA9-D50D-4D35-9B16-808500E0C241}" type="pres">
      <dgm:prSet presAssocID="{B0B07204-B36D-42EE-9892-3ABA3F35A9FE}" presName="hierRoot2" presStyleCnt="0">
        <dgm:presLayoutVars>
          <dgm:hierBranch val="init"/>
        </dgm:presLayoutVars>
      </dgm:prSet>
      <dgm:spPr/>
    </dgm:pt>
    <dgm:pt modelId="{24AB7E39-9AC1-4FF4-A542-B4B293A7911E}" type="pres">
      <dgm:prSet presAssocID="{B0B07204-B36D-42EE-9892-3ABA3F35A9FE}" presName="rootComposite" presStyleCnt="0"/>
      <dgm:spPr/>
    </dgm:pt>
    <dgm:pt modelId="{7772B6F6-3E96-404D-99B4-56B2274EC9D8}" type="pres">
      <dgm:prSet presAssocID="{B0B07204-B36D-42EE-9892-3ABA3F35A9FE}" presName="rootText" presStyleLbl="node4" presStyleIdx="6" presStyleCnt="17">
        <dgm:presLayoutVars>
          <dgm:chPref val="3"/>
        </dgm:presLayoutVars>
      </dgm:prSet>
      <dgm:spPr/>
    </dgm:pt>
    <dgm:pt modelId="{A2771E85-186B-4D9D-9CE2-48AFF46CE9C0}" type="pres">
      <dgm:prSet presAssocID="{B0B07204-B36D-42EE-9892-3ABA3F35A9FE}" presName="rootConnector" presStyleLbl="node4" presStyleIdx="6" presStyleCnt="17"/>
      <dgm:spPr/>
    </dgm:pt>
    <dgm:pt modelId="{76F1C010-2917-4F2C-AE73-36FEA31FCEDF}" type="pres">
      <dgm:prSet presAssocID="{B0B07204-B36D-42EE-9892-3ABA3F35A9FE}" presName="hierChild4" presStyleCnt="0"/>
      <dgm:spPr/>
    </dgm:pt>
    <dgm:pt modelId="{5BD8B906-A14F-4053-B1AB-B4C539EE446C}" type="pres">
      <dgm:prSet presAssocID="{B0B07204-B36D-42EE-9892-3ABA3F35A9FE}" presName="hierChild5" presStyleCnt="0"/>
      <dgm:spPr/>
    </dgm:pt>
    <dgm:pt modelId="{0BFEBA7B-C3DE-4D38-983B-DB601CDC02A7}" type="pres">
      <dgm:prSet presAssocID="{1EC69639-36AD-4C6D-B1B2-9E692458461A}" presName="Name37" presStyleLbl="parChTrans1D4" presStyleIdx="7" presStyleCnt="17"/>
      <dgm:spPr/>
    </dgm:pt>
    <dgm:pt modelId="{C386BFC9-E4C3-48DE-9A87-C187F5676EC6}" type="pres">
      <dgm:prSet presAssocID="{13700CEE-612E-4BE7-B95A-6B744517C3AB}" presName="hierRoot2" presStyleCnt="0">
        <dgm:presLayoutVars>
          <dgm:hierBranch val="init"/>
        </dgm:presLayoutVars>
      </dgm:prSet>
      <dgm:spPr/>
    </dgm:pt>
    <dgm:pt modelId="{2131824A-79BB-4C32-9143-458CE07A7BB8}" type="pres">
      <dgm:prSet presAssocID="{13700CEE-612E-4BE7-B95A-6B744517C3AB}" presName="rootComposite" presStyleCnt="0"/>
      <dgm:spPr/>
    </dgm:pt>
    <dgm:pt modelId="{810854D3-431C-4E33-91A5-DAA19C0CAE5C}" type="pres">
      <dgm:prSet presAssocID="{13700CEE-612E-4BE7-B95A-6B744517C3AB}" presName="rootText" presStyleLbl="node4" presStyleIdx="7" presStyleCnt="17">
        <dgm:presLayoutVars>
          <dgm:chPref val="3"/>
        </dgm:presLayoutVars>
      </dgm:prSet>
      <dgm:spPr/>
    </dgm:pt>
    <dgm:pt modelId="{FD805EC0-95D2-403C-B1E7-2FFC0C4C323A}" type="pres">
      <dgm:prSet presAssocID="{13700CEE-612E-4BE7-B95A-6B744517C3AB}" presName="rootConnector" presStyleLbl="node4" presStyleIdx="7" presStyleCnt="17"/>
      <dgm:spPr/>
    </dgm:pt>
    <dgm:pt modelId="{A16DD31B-4095-4402-A47B-DE7E93810FAC}" type="pres">
      <dgm:prSet presAssocID="{13700CEE-612E-4BE7-B95A-6B744517C3AB}" presName="hierChild4" presStyleCnt="0"/>
      <dgm:spPr/>
    </dgm:pt>
    <dgm:pt modelId="{513637AD-CCDB-4EBB-8F45-1742DBBF7D34}" type="pres">
      <dgm:prSet presAssocID="{13700CEE-612E-4BE7-B95A-6B744517C3AB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8" presStyleCnt="17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8" presStyleCnt="17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8" presStyleCnt="17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9" presStyleCnt="17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9" presStyleCnt="17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9" presStyleCnt="17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10" presStyleCnt="17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10" presStyleCnt="17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10" presStyleCnt="17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1" presStyleCnt="17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1" presStyleCnt="17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1" presStyleCnt="17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2" presStyleCnt="17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2" presStyleCnt="17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2" presStyleCnt="17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3" presStyleCnt="17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3" presStyleCnt="17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3" presStyleCnt="17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4" presStyleCnt="17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4" presStyleCnt="17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4" presStyleCnt="17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5" presStyleCnt="17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5" presStyleCnt="17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5" presStyleCnt="17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6" presStyleCnt="17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6" presStyleCnt="17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6" presStyleCnt="17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  <dgm:pt modelId="{DF6BE162-286F-4252-AD18-93B209D5E40E}" type="pres">
      <dgm:prSet presAssocID="{E30B47B3-45C5-4DCC-8FA0-EB7CB6B9FF33}" presName="hierRoot1" presStyleCnt="0">
        <dgm:presLayoutVars>
          <dgm:hierBranch val="init"/>
        </dgm:presLayoutVars>
      </dgm:prSet>
      <dgm:spPr/>
    </dgm:pt>
    <dgm:pt modelId="{1D111565-7C18-4D67-BE1E-C7D170324E91}" type="pres">
      <dgm:prSet presAssocID="{E30B47B3-45C5-4DCC-8FA0-EB7CB6B9FF33}" presName="rootComposite1" presStyleCnt="0"/>
      <dgm:spPr/>
    </dgm:pt>
    <dgm:pt modelId="{FA30FE0A-E53B-4459-AE2F-1975240B00E4}" type="pres">
      <dgm:prSet presAssocID="{E30B47B3-45C5-4DCC-8FA0-EB7CB6B9FF33}" presName="rootText1" presStyleLbl="node0" presStyleIdx="1" presStyleCnt="2" custLinFactX="-60227" custLinFactY="400000" custLinFactNeighborX="-100000" custLinFactNeighborY="451630">
        <dgm:presLayoutVars>
          <dgm:chPref val="3"/>
        </dgm:presLayoutVars>
      </dgm:prSet>
      <dgm:spPr/>
    </dgm:pt>
    <dgm:pt modelId="{E8386AE4-C203-4211-A343-7743C0D3626E}" type="pres">
      <dgm:prSet presAssocID="{E30B47B3-45C5-4DCC-8FA0-EB7CB6B9FF33}" presName="rootConnector1" presStyleLbl="node1" presStyleIdx="0" presStyleCnt="0"/>
      <dgm:spPr/>
    </dgm:pt>
    <dgm:pt modelId="{BDABACD4-3DBC-4EFA-8CF7-BBA7CFA1B61D}" type="pres">
      <dgm:prSet presAssocID="{E30B47B3-45C5-4DCC-8FA0-EB7CB6B9FF33}" presName="hierChild2" presStyleCnt="0"/>
      <dgm:spPr/>
    </dgm:pt>
    <dgm:pt modelId="{0F62868F-C4A4-4581-A2ED-F098E44B7108}" type="pres">
      <dgm:prSet presAssocID="{E30B47B3-45C5-4DCC-8FA0-EB7CB6B9FF33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8CC32217-0020-4807-849B-25700F6738BB}" type="presOf" srcId="{B0B07204-B36D-42EE-9892-3ABA3F35A9FE}" destId="{7772B6F6-3E96-404D-99B4-56B2274EC9D8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6E273539-A5DF-4CD1-9606-8409C01F6BBB}" srcId="{FBA903DD-B92B-4E2E-88AC-4F41B66077F5}" destId="{13700CEE-612E-4BE7-B95A-6B744517C3AB}" srcOrd="2" destOrd="0" parTransId="{1EC69639-36AD-4C6D-B1B2-9E692458461A}" sibTransId="{6453BA82-1081-43B0-B987-B39C6D9CB38E}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0D86B15F-A0D2-45DD-88E8-A7AC367FC4C4}" type="presOf" srcId="{13700CEE-612E-4BE7-B95A-6B744517C3AB}" destId="{FD805EC0-95D2-403C-B1E7-2FFC0C4C323A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F9FF7647-AA21-4055-9D96-E141E3DD34E7}" type="presOf" srcId="{1EC69639-36AD-4C6D-B1B2-9E692458461A}" destId="{0BFEBA7B-C3DE-4D38-983B-DB601CDC02A7}" srcOrd="0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11ABAD84-F520-4FC4-B1DE-12B18A51D957}" type="presOf" srcId="{E30B47B3-45C5-4DCC-8FA0-EB7CB6B9FF33}" destId="{FA30FE0A-E53B-4459-AE2F-1975240B00E4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59583F8F-C560-48CF-B82E-69259335EE21}" type="presOf" srcId="{13700CEE-612E-4BE7-B95A-6B744517C3AB}" destId="{810854D3-431C-4E33-91A5-DAA19C0CAE5C}" srcOrd="0" destOrd="0" presId="urn:microsoft.com/office/officeart/2005/8/layout/orgChart1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13FFA5AF-89A3-4EE8-A52E-B6967F650230}" type="presOf" srcId="{E30B47B3-45C5-4DCC-8FA0-EB7CB6B9FF33}" destId="{E8386AE4-C203-4211-A343-7743C0D3626E}" srcOrd="1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7DD9DCB1-1160-4C18-A4FD-6EB3B24E1ADC}" type="presOf" srcId="{B9713854-6BA0-49F5-AFD4-B919EE7F3CBA}" destId="{D485555A-FF88-4557-B292-EB1DC0AA0D89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2F591FC1-FA8A-4726-A57C-F827D5232EC9}" srcId="{FBA903DD-B92B-4E2E-88AC-4F41B66077F5}" destId="{B0B07204-B36D-42EE-9892-3ABA3F35A9FE}" srcOrd="1" destOrd="0" parTransId="{B9713854-6BA0-49F5-AFD4-B919EE7F3CBA}" sibTransId="{BB6EF87E-0500-49CA-BC5D-B9B6709786F3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5E7AEED1-4521-4522-92BA-A640B2DADB53}" srcId="{F01C6C8E-BCB6-4DF1-B121-A0FBD9850BAA}" destId="{E30B47B3-45C5-4DCC-8FA0-EB7CB6B9FF33}" srcOrd="1" destOrd="0" parTransId="{5B0E32CC-A944-4E25-A02E-81664EFB5EA0}" sibTransId="{80318ED9-DE64-4585-862F-661284902ADA}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F99E1FEB-D734-41C7-B0B8-A8F31BC206E3}" type="presOf" srcId="{B0B07204-B36D-42EE-9892-3ABA3F35A9FE}" destId="{A2771E85-186B-4D9D-9CE2-48AFF46CE9C0}" srcOrd="1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60BD78AD-6003-437E-A600-6E7AB6E8B3D6}" type="presParOf" srcId="{15916A78-76A7-476C-8D49-4877917ACF8E}" destId="{D485555A-FF88-4557-B292-EB1DC0AA0D89}" srcOrd="2" destOrd="0" presId="urn:microsoft.com/office/officeart/2005/8/layout/orgChart1"/>
    <dgm:cxn modelId="{D1A802DD-EA2F-438C-AB61-A2E0CF85C6BA}" type="presParOf" srcId="{15916A78-76A7-476C-8D49-4877917ACF8E}" destId="{B317CAA9-D50D-4D35-9B16-808500E0C241}" srcOrd="3" destOrd="0" presId="urn:microsoft.com/office/officeart/2005/8/layout/orgChart1"/>
    <dgm:cxn modelId="{5EA40411-119C-4B4C-9806-26ED68184009}" type="presParOf" srcId="{B317CAA9-D50D-4D35-9B16-808500E0C241}" destId="{24AB7E39-9AC1-4FF4-A542-B4B293A7911E}" srcOrd="0" destOrd="0" presId="urn:microsoft.com/office/officeart/2005/8/layout/orgChart1"/>
    <dgm:cxn modelId="{635379F6-CF58-4E2E-85EF-97A67F69D65C}" type="presParOf" srcId="{24AB7E39-9AC1-4FF4-A542-B4B293A7911E}" destId="{7772B6F6-3E96-404D-99B4-56B2274EC9D8}" srcOrd="0" destOrd="0" presId="urn:microsoft.com/office/officeart/2005/8/layout/orgChart1"/>
    <dgm:cxn modelId="{02AFDA0D-8C13-4A18-89A9-8C59AD1EC3B5}" type="presParOf" srcId="{24AB7E39-9AC1-4FF4-A542-B4B293A7911E}" destId="{A2771E85-186B-4D9D-9CE2-48AFF46CE9C0}" srcOrd="1" destOrd="0" presId="urn:microsoft.com/office/officeart/2005/8/layout/orgChart1"/>
    <dgm:cxn modelId="{BFA77EA2-FFBD-4269-BC01-660FC41AF974}" type="presParOf" srcId="{B317CAA9-D50D-4D35-9B16-808500E0C241}" destId="{76F1C010-2917-4F2C-AE73-36FEA31FCEDF}" srcOrd="1" destOrd="0" presId="urn:microsoft.com/office/officeart/2005/8/layout/orgChart1"/>
    <dgm:cxn modelId="{8466A854-E048-4E0E-998C-82098FBD049A}" type="presParOf" srcId="{B317CAA9-D50D-4D35-9B16-808500E0C241}" destId="{5BD8B906-A14F-4053-B1AB-B4C539EE446C}" srcOrd="2" destOrd="0" presId="urn:microsoft.com/office/officeart/2005/8/layout/orgChart1"/>
    <dgm:cxn modelId="{7228E89B-6814-4C6A-B639-8FAC5D95E1B5}" type="presParOf" srcId="{15916A78-76A7-476C-8D49-4877917ACF8E}" destId="{0BFEBA7B-C3DE-4D38-983B-DB601CDC02A7}" srcOrd="4" destOrd="0" presId="urn:microsoft.com/office/officeart/2005/8/layout/orgChart1"/>
    <dgm:cxn modelId="{79DF6A73-3980-4B60-B90B-E33A5A4D376F}" type="presParOf" srcId="{15916A78-76A7-476C-8D49-4877917ACF8E}" destId="{C386BFC9-E4C3-48DE-9A87-C187F5676EC6}" srcOrd="5" destOrd="0" presId="urn:microsoft.com/office/officeart/2005/8/layout/orgChart1"/>
    <dgm:cxn modelId="{9B740D3C-802F-44B4-B444-92552DCF03BC}" type="presParOf" srcId="{C386BFC9-E4C3-48DE-9A87-C187F5676EC6}" destId="{2131824A-79BB-4C32-9143-458CE07A7BB8}" srcOrd="0" destOrd="0" presId="urn:microsoft.com/office/officeart/2005/8/layout/orgChart1"/>
    <dgm:cxn modelId="{7452451F-D4B5-4C82-85E6-A68109B83C17}" type="presParOf" srcId="{2131824A-79BB-4C32-9143-458CE07A7BB8}" destId="{810854D3-431C-4E33-91A5-DAA19C0CAE5C}" srcOrd="0" destOrd="0" presId="urn:microsoft.com/office/officeart/2005/8/layout/orgChart1"/>
    <dgm:cxn modelId="{A247E775-8DA7-4091-A019-047DCD726EB2}" type="presParOf" srcId="{2131824A-79BB-4C32-9143-458CE07A7BB8}" destId="{FD805EC0-95D2-403C-B1E7-2FFC0C4C323A}" srcOrd="1" destOrd="0" presId="urn:microsoft.com/office/officeart/2005/8/layout/orgChart1"/>
    <dgm:cxn modelId="{5977D410-120F-4BF3-9CE9-F0DDC2C53F22}" type="presParOf" srcId="{C386BFC9-E4C3-48DE-9A87-C187F5676EC6}" destId="{A16DD31B-4095-4402-A47B-DE7E93810FAC}" srcOrd="1" destOrd="0" presId="urn:microsoft.com/office/officeart/2005/8/layout/orgChart1"/>
    <dgm:cxn modelId="{AB771549-7A3A-4F43-B653-8032066AF4A5}" type="presParOf" srcId="{C386BFC9-E4C3-48DE-9A87-C187F5676EC6}" destId="{513637AD-CCDB-4EBB-8F45-1742DBBF7D34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  <dgm:cxn modelId="{39818F61-D921-4B25-A723-EE660D9778F0}" type="presParOf" srcId="{81A5D421-99F9-4285-970E-DED0C1BC3112}" destId="{DF6BE162-286F-4252-AD18-93B209D5E40E}" srcOrd="1" destOrd="0" presId="urn:microsoft.com/office/officeart/2005/8/layout/orgChart1"/>
    <dgm:cxn modelId="{B65CA368-E795-4E7A-8561-21FE5BA4857F}" type="presParOf" srcId="{DF6BE162-286F-4252-AD18-93B209D5E40E}" destId="{1D111565-7C18-4D67-BE1E-C7D170324E91}" srcOrd="0" destOrd="0" presId="urn:microsoft.com/office/officeart/2005/8/layout/orgChart1"/>
    <dgm:cxn modelId="{EDDDA590-9077-4013-B1D9-4F6913CBE994}" type="presParOf" srcId="{1D111565-7C18-4D67-BE1E-C7D170324E91}" destId="{FA30FE0A-E53B-4459-AE2F-1975240B00E4}" srcOrd="0" destOrd="0" presId="urn:microsoft.com/office/officeart/2005/8/layout/orgChart1"/>
    <dgm:cxn modelId="{1B62063F-B0F7-46FE-8321-18DA7846A24B}" type="presParOf" srcId="{1D111565-7C18-4D67-BE1E-C7D170324E91}" destId="{E8386AE4-C203-4211-A343-7743C0D3626E}" srcOrd="1" destOrd="0" presId="urn:microsoft.com/office/officeart/2005/8/layout/orgChart1"/>
    <dgm:cxn modelId="{1B1A6E3A-F5E5-4327-A8D5-B6BCF367D98B}" type="presParOf" srcId="{DF6BE162-286F-4252-AD18-93B209D5E40E}" destId="{BDABACD4-3DBC-4EFA-8CF7-BBA7CFA1B61D}" srcOrd="1" destOrd="0" presId="urn:microsoft.com/office/officeart/2005/8/layout/orgChart1"/>
    <dgm:cxn modelId="{EF30A72B-CD17-46C8-9712-9D441C4A6A29}" type="presParOf" srcId="{DF6BE162-286F-4252-AD18-93B209D5E40E}" destId="{0F62868F-C4A4-4581-A2ED-F098E44B7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C934BA27-7DFB-47CC-8E37-5953A853650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900" b="0" dirty="0"/>
            <a:t>Insulation Vacuum</a:t>
          </a:r>
        </a:p>
      </dgm:t>
    </dgm:pt>
    <dgm:pt modelId="{8A8B5A29-B4F7-4F96-AFFC-C19ABB4A79A1}" type="parTrans" cxnId="{3FDEE273-7659-49EB-AC37-6C0D56EDD838}">
      <dgm:prSet/>
      <dgm:spPr>
        <a:ln>
          <a:prstDash val="dash"/>
        </a:ln>
      </dgm:spPr>
      <dgm:t>
        <a:bodyPr/>
        <a:lstStyle/>
        <a:p>
          <a:endParaRPr lang="en-GB"/>
        </a:p>
      </dgm:t>
    </dgm:pt>
    <dgm:pt modelId="{00E33941-ACB8-4D76-B066-FE75216E5931}" type="sibTrans" cxnId="{3FDEE273-7659-49EB-AC37-6C0D56EDD838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5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5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5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5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5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5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5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5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5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5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5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5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D62585F1-937D-4085-89CA-A580BA53C855}" type="pres">
      <dgm:prSet presAssocID="{8A8B5A29-B4F7-4F96-AFFC-C19ABB4A79A1}" presName="Name37" presStyleLbl="parChTrans1D2" presStyleIdx="4" presStyleCnt="5"/>
      <dgm:spPr/>
    </dgm:pt>
    <dgm:pt modelId="{D49AF482-2133-48D3-8214-AF70A70F7D9F}" type="pres">
      <dgm:prSet presAssocID="{C934BA27-7DFB-47CC-8E37-5953A8536500}" presName="hierRoot2" presStyleCnt="0">
        <dgm:presLayoutVars>
          <dgm:hierBranch val="init"/>
        </dgm:presLayoutVars>
      </dgm:prSet>
      <dgm:spPr/>
    </dgm:pt>
    <dgm:pt modelId="{49C51F32-7E16-415A-975C-983163A7471E}" type="pres">
      <dgm:prSet presAssocID="{C934BA27-7DFB-47CC-8E37-5953A8536500}" presName="rootComposite" presStyleCnt="0"/>
      <dgm:spPr/>
    </dgm:pt>
    <dgm:pt modelId="{632F09B5-181B-46DF-9A79-72BF298D325E}" type="pres">
      <dgm:prSet presAssocID="{C934BA27-7DFB-47CC-8E37-5953A8536500}" presName="rootText" presStyleLbl="node2" presStyleIdx="4" presStyleCnt="5">
        <dgm:presLayoutVars>
          <dgm:chPref val="3"/>
        </dgm:presLayoutVars>
      </dgm:prSet>
      <dgm:spPr/>
    </dgm:pt>
    <dgm:pt modelId="{F0D331E2-6118-4310-AAD4-3F04C5AB0DFB}" type="pres">
      <dgm:prSet presAssocID="{C934BA27-7DFB-47CC-8E37-5953A8536500}" presName="rootConnector" presStyleLbl="node2" presStyleIdx="4" presStyleCnt="5"/>
      <dgm:spPr/>
    </dgm:pt>
    <dgm:pt modelId="{15C16E18-E02E-47B3-A9AD-4F8A9F61BD71}" type="pres">
      <dgm:prSet presAssocID="{C934BA27-7DFB-47CC-8E37-5953A8536500}" presName="hierChild4" presStyleCnt="0"/>
      <dgm:spPr/>
    </dgm:pt>
    <dgm:pt modelId="{A1E0BCF8-08C1-4309-BC59-DC174F936B06}" type="pres">
      <dgm:prSet presAssocID="{C934BA27-7DFB-47CC-8E37-5953A8536500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6643AA2C-048D-4DF6-A3D8-365AB896B80B}" type="presOf" srcId="{C934BA27-7DFB-47CC-8E37-5953A8536500}" destId="{F0D331E2-6118-4310-AAD4-3F04C5AB0DFB}" srcOrd="1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04E0E35D-EB92-45DC-95EC-29B4B4DC2627}" type="presOf" srcId="{C934BA27-7DFB-47CC-8E37-5953A8536500}" destId="{632F09B5-181B-46DF-9A79-72BF298D325E}" srcOrd="0" destOrd="0" presId="urn:microsoft.com/office/officeart/2005/8/layout/orgChart1"/>
    <dgm:cxn modelId="{381D0F41-C505-4AB0-8FE8-4F3962E9C2A7}" type="presOf" srcId="{8A8B5A29-B4F7-4F96-AFFC-C19ABB4A79A1}" destId="{D62585F1-937D-4085-89CA-A580BA53C855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3FDEE273-7659-49EB-AC37-6C0D56EDD838}" srcId="{AC5962AB-9E91-4BB5-A9E7-C6A69D87DD3C}" destId="{C934BA27-7DFB-47CC-8E37-5953A8536500}" srcOrd="4" destOrd="0" parTransId="{8A8B5A29-B4F7-4F96-AFFC-C19ABB4A79A1}" sibTransId="{00E33941-ACB8-4D76-B066-FE75216E5931}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F5585BC2-3885-42FF-843A-D6BAF2EA6E94}" type="presParOf" srcId="{61AB69B9-F2A7-4DCE-A078-97687EDEC180}" destId="{D62585F1-937D-4085-89CA-A580BA53C855}" srcOrd="8" destOrd="0" presId="urn:microsoft.com/office/officeart/2005/8/layout/orgChart1"/>
    <dgm:cxn modelId="{8B17E1E3-808D-4F4E-A7CC-875E4C6D8A1C}" type="presParOf" srcId="{61AB69B9-F2A7-4DCE-A078-97687EDEC180}" destId="{D49AF482-2133-48D3-8214-AF70A70F7D9F}" srcOrd="9" destOrd="0" presId="urn:microsoft.com/office/officeart/2005/8/layout/orgChart1"/>
    <dgm:cxn modelId="{9FB59301-B04E-4D1E-A662-42CA8EC087B9}" type="presParOf" srcId="{D49AF482-2133-48D3-8214-AF70A70F7D9F}" destId="{49C51F32-7E16-415A-975C-983163A7471E}" srcOrd="0" destOrd="0" presId="urn:microsoft.com/office/officeart/2005/8/layout/orgChart1"/>
    <dgm:cxn modelId="{15AAD412-F07A-48E0-B7F2-6275BC7A6DA1}" type="presParOf" srcId="{49C51F32-7E16-415A-975C-983163A7471E}" destId="{632F09B5-181B-46DF-9A79-72BF298D325E}" srcOrd="0" destOrd="0" presId="urn:microsoft.com/office/officeart/2005/8/layout/orgChart1"/>
    <dgm:cxn modelId="{20237989-FB58-4708-A7C9-3E085DDAB7DD}" type="presParOf" srcId="{49C51F32-7E16-415A-975C-983163A7471E}" destId="{F0D331E2-6118-4310-AAD4-3F04C5AB0DFB}" srcOrd="1" destOrd="0" presId="urn:microsoft.com/office/officeart/2005/8/layout/orgChart1"/>
    <dgm:cxn modelId="{C7FEC8C0-655C-4782-905D-78AA03ACF1ED}" type="presParOf" srcId="{D49AF482-2133-48D3-8214-AF70A70F7D9F}" destId="{15C16E18-E02E-47B3-A9AD-4F8A9F61BD71}" srcOrd="1" destOrd="0" presId="urn:microsoft.com/office/officeart/2005/8/layout/orgChart1"/>
    <dgm:cxn modelId="{461DF6E9-E2DA-43DB-B006-22D8FBFCB928}" type="presParOf" srcId="{D49AF482-2133-48D3-8214-AF70A70F7D9F}" destId="{A1E0BCF8-08C1-4309-BC59-DC174F936B0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C595B-B48B-4306-88F2-053E1722ECF4}">
      <dsp:nvSpPr>
        <dsp:cNvPr id="0" name=""/>
        <dsp:cNvSpPr/>
      </dsp:nvSpPr>
      <dsp:spPr>
        <a:xfrm>
          <a:off x="3139309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0C87EB88-E5F3-403F-BD8F-A2B03E60F30D}">
      <dsp:nvSpPr>
        <dsp:cNvPr id="0" name=""/>
        <dsp:cNvSpPr/>
      </dsp:nvSpPr>
      <dsp:spPr>
        <a:xfrm>
          <a:off x="3319739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MAC</a:t>
          </a:r>
        </a:p>
      </dsp:txBody>
      <dsp:txXfrm>
        <a:off x="3319739" y="3014518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099839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501107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288081" y="562124"/>
          <a:ext cx="4258745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4258745" y="117334"/>
              </a:lnTo>
              <a:lnTo>
                <a:pt x="4258745" y="23466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747700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747700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544991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395561" y="2148931"/>
          <a:ext cx="167620" cy="2894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247"/>
              </a:lnTo>
              <a:lnTo>
                <a:pt x="167620" y="28942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395561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395561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395561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842549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288081" y="562124"/>
          <a:ext cx="2256909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2256909" y="117334"/>
              </a:lnTo>
              <a:lnTo>
                <a:pt x="2256909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43423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40714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691284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138272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40714" y="562124"/>
          <a:ext cx="447367" cy="234668"/>
        </a:xfrm>
        <a:custGeom>
          <a:avLst/>
          <a:gdLst/>
          <a:ahLst/>
          <a:cxnLst/>
          <a:rect l="0" t="0" r="0" b="0"/>
          <a:pathLst>
            <a:path>
              <a:moveTo>
                <a:pt x="447367" y="0"/>
              </a:moveTo>
              <a:lnTo>
                <a:pt x="447367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EBA7B-C3DE-4D38-983B-DB601CDC02A7}">
      <dsp:nvSpPr>
        <dsp:cNvPr id="0" name=""/>
        <dsp:cNvSpPr/>
      </dsp:nvSpPr>
      <dsp:spPr>
        <a:xfrm>
          <a:off x="3339145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5555A-FF88-4557-B292-EB1DC0AA0D89}">
      <dsp:nvSpPr>
        <dsp:cNvPr id="0" name=""/>
        <dsp:cNvSpPr/>
      </dsp:nvSpPr>
      <dsp:spPr>
        <a:xfrm>
          <a:off x="3339145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339145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460367" y="1355528"/>
          <a:ext cx="1325766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1325766" y="117334"/>
              </a:lnTo>
              <a:lnTo>
                <a:pt x="1325766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987007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987007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388275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72092" y="0"/>
              </a:moveTo>
              <a:lnTo>
                <a:pt x="72092" y="117334"/>
              </a:lnTo>
              <a:lnTo>
                <a:pt x="45720" y="117334"/>
              </a:ln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634868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634868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634868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1081856" y="1355528"/>
          <a:ext cx="1378510" cy="234668"/>
        </a:xfrm>
        <a:custGeom>
          <a:avLst/>
          <a:gdLst/>
          <a:ahLst/>
          <a:cxnLst/>
          <a:rect l="0" t="0" r="0" b="0"/>
          <a:pathLst>
            <a:path>
              <a:moveTo>
                <a:pt x="1378510" y="0"/>
              </a:moveTo>
              <a:lnTo>
                <a:pt x="1378510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460367" y="562124"/>
          <a:ext cx="3827714" cy="234668"/>
        </a:xfrm>
        <a:custGeom>
          <a:avLst/>
          <a:gdLst/>
          <a:ahLst/>
          <a:cxnLst/>
          <a:rect l="0" t="0" r="0" b="0"/>
          <a:pathLst>
            <a:path>
              <a:moveTo>
                <a:pt x="3827714" y="0"/>
              </a:moveTo>
              <a:lnTo>
                <a:pt x="3827714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5070123" y="3389"/>
          <a:ext cx="2435916" cy="55873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Cryogenic Supply 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System</a:t>
          </a:r>
        </a:p>
      </dsp:txBody>
      <dsp:txXfrm>
        <a:off x="5070123" y="3389"/>
        <a:ext cx="2435916" cy="558734"/>
      </dsp:txXfrm>
    </dsp:sp>
    <dsp:sp modelId="{D32ED2D1-9FC2-42EA-A831-55D93F932B7A}">
      <dsp:nvSpPr>
        <dsp:cNvPr id="0" name=""/>
        <dsp:cNvSpPr/>
      </dsp:nvSpPr>
      <dsp:spPr>
        <a:xfrm>
          <a:off x="1648391" y="796793"/>
          <a:ext cx="1623952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648391" y="796793"/>
        <a:ext cx="1623952" cy="558734"/>
      </dsp:txXfrm>
    </dsp:sp>
    <dsp:sp modelId="{26E1FF96-29F1-431A-AB2C-2F94ABFC2886}">
      <dsp:nvSpPr>
        <dsp:cNvPr id="0" name=""/>
        <dsp:cNvSpPr/>
      </dsp:nvSpPr>
      <dsp:spPr>
        <a:xfrm>
          <a:off x="523121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523121" y="1590196"/>
        <a:ext cx="1117469" cy="558734"/>
      </dsp:txXfrm>
    </dsp:sp>
    <dsp:sp modelId="{27FC2EC9-6DD9-4CBB-A51B-EEC321D95CAF}">
      <dsp:nvSpPr>
        <dsp:cNvPr id="0" name=""/>
        <dsp:cNvSpPr/>
      </dsp:nvSpPr>
      <dsp:spPr>
        <a:xfrm>
          <a:off x="802488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802488" y="2383600"/>
        <a:ext cx="1117469" cy="558734"/>
      </dsp:txXfrm>
    </dsp:sp>
    <dsp:sp modelId="{BD0DDBBF-39EC-4CDA-A973-A9EEA9681BAA}">
      <dsp:nvSpPr>
        <dsp:cNvPr id="0" name=""/>
        <dsp:cNvSpPr/>
      </dsp:nvSpPr>
      <dsp:spPr>
        <a:xfrm>
          <a:off x="802488" y="3177004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storage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(LHe)</a:t>
          </a:r>
          <a:endParaRPr lang="en-US" sz="1000" kern="1200" dirty="0"/>
        </a:p>
      </dsp:txBody>
      <dsp:txXfrm>
        <a:off x="802488" y="3177004"/>
        <a:ext cx="1117469" cy="558734"/>
      </dsp:txXfrm>
    </dsp:sp>
    <dsp:sp modelId="{ADD18938-FC8C-4AAF-B1E9-EA5EA36D0D5E}">
      <dsp:nvSpPr>
        <dsp:cNvPr id="0" name=""/>
        <dsp:cNvSpPr/>
      </dsp:nvSpPr>
      <dsp:spPr>
        <a:xfrm>
          <a:off x="802488" y="3970407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 storage </a:t>
          </a:r>
          <a:br>
            <a:rPr lang="en-US" sz="1000" kern="1200" dirty="0"/>
          </a:br>
          <a:r>
            <a:rPr lang="en-US" sz="1000" kern="1200" dirty="0"/>
            <a:t>(LN2)</a:t>
          </a:r>
        </a:p>
      </dsp:txBody>
      <dsp:txXfrm>
        <a:off x="802488" y="3970407"/>
        <a:ext cx="1117469" cy="558734"/>
      </dsp:txXfrm>
    </dsp:sp>
    <dsp:sp modelId="{F975DECB-51C0-4767-86F4-AFC404F1CA7C}">
      <dsp:nvSpPr>
        <dsp:cNvPr id="0" name=""/>
        <dsp:cNvSpPr/>
      </dsp:nvSpPr>
      <dsp:spPr>
        <a:xfrm>
          <a:off x="1875260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875260" y="1590196"/>
        <a:ext cx="1117469" cy="558734"/>
      </dsp:txXfrm>
    </dsp:sp>
    <dsp:sp modelId="{918A7077-DF8C-468A-B445-DF9CB0760693}">
      <dsp:nvSpPr>
        <dsp:cNvPr id="0" name=""/>
        <dsp:cNvSpPr/>
      </dsp:nvSpPr>
      <dsp:spPr>
        <a:xfrm>
          <a:off x="2154627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2154627" y="2383600"/>
        <a:ext cx="1117469" cy="558734"/>
      </dsp:txXfrm>
    </dsp:sp>
    <dsp:sp modelId="{19900726-67AF-43D0-AB0A-DDB92ED47C08}">
      <dsp:nvSpPr>
        <dsp:cNvPr id="0" name=""/>
        <dsp:cNvSpPr/>
      </dsp:nvSpPr>
      <dsp:spPr>
        <a:xfrm>
          <a:off x="2154627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2154627" y="3177004"/>
        <a:ext cx="1117469" cy="558734"/>
      </dsp:txXfrm>
    </dsp:sp>
    <dsp:sp modelId="{C0999296-4FD4-444E-AEC4-98EE415AE2CC}">
      <dsp:nvSpPr>
        <dsp:cNvPr id="0" name=""/>
        <dsp:cNvSpPr/>
      </dsp:nvSpPr>
      <dsp:spPr>
        <a:xfrm>
          <a:off x="3227398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227398" y="1590196"/>
        <a:ext cx="1117469" cy="558734"/>
      </dsp:txXfrm>
    </dsp:sp>
    <dsp:sp modelId="{CF2AA21B-472D-45AA-B95A-DCA1FAB86C61}">
      <dsp:nvSpPr>
        <dsp:cNvPr id="0" name=""/>
        <dsp:cNvSpPr/>
      </dsp:nvSpPr>
      <dsp:spPr>
        <a:xfrm>
          <a:off x="3506766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506766" y="2383600"/>
        <a:ext cx="1117469" cy="558734"/>
      </dsp:txXfrm>
    </dsp:sp>
    <dsp:sp modelId="{7772B6F6-3E96-404D-99B4-56B2274EC9D8}">
      <dsp:nvSpPr>
        <dsp:cNvPr id="0" name=""/>
        <dsp:cNvSpPr/>
      </dsp:nvSpPr>
      <dsp:spPr>
        <a:xfrm>
          <a:off x="3506766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recovery lines</a:t>
          </a:r>
        </a:p>
      </dsp:txBody>
      <dsp:txXfrm>
        <a:off x="3506766" y="3177004"/>
        <a:ext cx="1117469" cy="558734"/>
      </dsp:txXfrm>
    </dsp:sp>
    <dsp:sp modelId="{810854D3-431C-4E33-91A5-DAA19C0CAE5C}">
      <dsp:nvSpPr>
        <dsp:cNvPr id="0" name=""/>
        <dsp:cNvSpPr/>
      </dsp:nvSpPr>
      <dsp:spPr>
        <a:xfrm>
          <a:off x="3506766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Cold recovery </a:t>
          </a:r>
          <a:br>
            <a:rPr lang="en-US" sz="1000" kern="1200" dirty="0"/>
          </a:br>
          <a:r>
            <a:rPr lang="en-US" sz="1000" kern="1200" dirty="0"/>
            <a:t>line</a:t>
          </a:r>
        </a:p>
      </dsp:txBody>
      <dsp:txXfrm>
        <a:off x="3506766" y="3970407"/>
        <a:ext cx="1117469" cy="558734"/>
      </dsp:txXfrm>
    </dsp:sp>
    <dsp:sp modelId="{24A42529-CE0C-4259-BDBE-62E2AF685B9E}">
      <dsp:nvSpPr>
        <dsp:cNvPr id="0" name=""/>
        <dsp:cNvSpPr/>
      </dsp:nvSpPr>
      <dsp:spPr>
        <a:xfrm>
          <a:off x="5028737" y="796793"/>
          <a:ext cx="1623952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5028737" y="796793"/>
        <a:ext cx="1623952" cy="558734"/>
      </dsp:txXfrm>
    </dsp:sp>
    <dsp:sp modelId="{E87DD463-D1E7-4777-8449-225CD32AC29D}">
      <dsp:nvSpPr>
        <dsp:cNvPr id="0" name=""/>
        <dsp:cNvSpPr/>
      </dsp:nvSpPr>
      <dsp:spPr>
        <a:xfrm>
          <a:off x="4579537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579537" y="1590196"/>
        <a:ext cx="1117469" cy="558734"/>
      </dsp:txXfrm>
    </dsp:sp>
    <dsp:sp modelId="{5C703F0E-4896-4484-9F3F-605041270A8E}">
      <dsp:nvSpPr>
        <dsp:cNvPr id="0" name=""/>
        <dsp:cNvSpPr/>
      </dsp:nvSpPr>
      <dsp:spPr>
        <a:xfrm>
          <a:off x="4858904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858904" y="2383600"/>
        <a:ext cx="1117469" cy="558734"/>
      </dsp:txXfrm>
    </dsp:sp>
    <dsp:sp modelId="{0A11A1EE-9468-47A0-B652-9C9D7906D85D}">
      <dsp:nvSpPr>
        <dsp:cNvPr id="0" name=""/>
        <dsp:cNvSpPr/>
      </dsp:nvSpPr>
      <dsp:spPr>
        <a:xfrm>
          <a:off x="5931676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31676" y="1590196"/>
        <a:ext cx="1117469" cy="558734"/>
      </dsp:txXfrm>
    </dsp:sp>
    <dsp:sp modelId="{90FD379A-F14B-4A2D-8B13-B09B161B5917}">
      <dsp:nvSpPr>
        <dsp:cNvPr id="0" name=""/>
        <dsp:cNvSpPr/>
      </dsp:nvSpPr>
      <dsp:spPr>
        <a:xfrm>
          <a:off x="6211043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11043" y="2383600"/>
        <a:ext cx="1117469" cy="558734"/>
      </dsp:txXfrm>
    </dsp:sp>
    <dsp:sp modelId="{396BB8A0-0A50-44A9-84B7-D0A360A88B3F}">
      <dsp:nvSpPr>
        <dsp:cNvPr id="0" name=""/>
        <dsp:cNvSpPr/>
      </dsp:nvSpPr>
      <dsp:spPr>
        <a:xfrm>
          <a:off x="7733015" y="796793"/>
          <a:ext cx="1623952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733015" y="796793"/>
        <a:ext cx="1623952" cy="558734"/>
      </dsp:txXfrm>
    </dsp:sp>
    <dsp:sp modelId="{3B1E8017-B332-430B-A579-B19E976A2454}">
      <dsp:nvSpPr>
        <dsp:cNvPr id="0" name=""/>
        <dsp:cNvSpPr/>
      </dsp:nvSpPr>
      <dsp:spPr>
        <a:xfrm>
          <a:off x="7283814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283814" y="1590196"/>
        <a:ext cx="1117469" cy="558734"/>
      </dsp:txXfrm>
    </dsp:sp>
    <dsp:sp modelId="{B0A1CBEC-B5BF-46AD-A856-09604EFCECEB}">
      <dsp:nvSpPr>
        <dsp:cNvPr id="0" name=""/>
        <dsp:cNvSpPr/>
      </dsp:nvSpPr>
      <dsp:spPr>
        <a:xfrm>
          <a:off x="7563182" y="2383600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refrigerator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QLM)</a:t>
          </a:r>
        </a:p>
      </dsp:txBody>
      <dsp:txXfrm>
        <a:off x="7563182" y="2383600"/>
        <a:ext cx="1117469" cy="558734"/>
      </dsp:txXfrm>
    </dsp:sp>
    <dsp:sp modelId="{20A27A62-2321-402E-8224-4DAB29F5E0C8}">
      <dsp:nvSpPr>
        <dsp:cNvPr id="0" name=""/>
        <dsp:cNvSpPr/>
      </dsp:nvSpPr>
      <dsp:spPr>
        <a:xfrm>
          <a:off x="7563182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highlight>
                <a:srgbClr val="FFFF00"/>
              </a:highlight>
            </a:rPr>
            <a:t>Main </a:t>
          </a:r>
          <a:br>
            <a:rPr lang="en-US" sz="1000" kern="1200" dirty="0">
              <a:highlight>
                <a:srgbClr val="FFFF00"/>
              </a:highlight>
            </a:rPr>
          </a:br>
          <a:r>
            <a:rPr lang="en-US" sz="1000" kern="1200" dirty="0">
              <a:highlight>
                <a:srgbClr val="FFFF00"/>
              </a:highlight>
            </a:rPr>
            <a:t>Cryogenic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QVB)</a:t>
          </a:r>
          <a:endParaRPr lang="en-US" sz="800" kern="1200" dirty="0"/>
        </a:p>
      </dsp:txBody>
      <dsp:txXfrm>
        <a:off x="7563182" y="3177004"/>
        <a:ext cx="1117469" cy="558734"/>
      </dsp:txXfrm>
    </dsp:sp>
    <dsp:sp modelId="{46EA5BA7-E902-4878-AA9E-4802C5C2A29B}">
      <dsp:nvSpPr>
        <dsp:cNvPr id="0" name=""/>
        <dsp:cNvSpPr/>
      </dsp:nvSpPr>
      <dsp:spPr>
        <a:xfrm>
          <a:off x="7563182" y="3970407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Vent collector</a:t>
          </a:r>
        </a:p>
      </dsp:txBody>
      <dsp:txXfrm>
        <a:off x="7563182" y="3970407"/>
        <a:ext cx="1117469" cy="558734"/>
      </dsp:txXfrm>
    </dsp:sp>
    <dsp:sp modelId="{3E839E39-0FCF-4EAB-8F7E-D87858F9EF67}">
      <dsp:nvSpPr>
        <dsp:cNvPr id="0" name=""/>
        <dsp:cNvSpPr/>
      </dsp:nvSpPr>
      <dsp:spPr>
        <a:xfrm>
          <a:off x="7563182" y="4763811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LN2-storage connection</a:t>
          </a:r>
        </a:p>
      </dsp:txBody>
      <dsp:txXfrm>
        <a:off x="7563182" y="4763811"/>
        <a:ext cx="1117469" cy="558734"/>
      </dsp:txXfrm>
    </dsp:sp>
    <dsp:sp modelId="{C1F96D34-1E1C-4437-A800-E060A0B24576}">
      <dsp:nvSpPr>
        <dsp:cNvPr id="0" name=""/>
        <dsp:cNvSpPr/>
      </dsp:nvSpPr>
      <dsp:spPr>
        <a:xfrm>
          <a:off x="8635953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635953" y="1590196"/>
        <a:ext cx="1117469" cy="558734"/>
      </dsp:txXfrm>
    </dsp:sp>
    <dsp:sp modelId="{98D293BA-16EE-4635-B8A5-AAC79DC3EF9B}">
      <dsp:nvSpPr>
        <dsp:cNvPr id="0" name=""/>
        <dsp:cNvSpPr/>
      </dsp:nvSpPr>
      <dsp:spPr>
        <a:xfrm>
          <a:off x="8915320" y="2383600"/>
          <a:ext cx="1117469" cy="558734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8915320" y="2383600"/>
        <a:ext cx="1117469" cy="558734"/>
      </dsp:txXfrm>
    </dsp:sp>
    <dsp:sp modelId="{1491E095-7456-4C99-A3A0-16EBE308BB47}">
      <dsp:nvSpPr>
        <dsp:cNvPr id="0" name=""/>
        <dsp:cNvSpPr/>
      </dsp:nvSpPr>
      <dsp:spPr>
        <a:xfrm>
          <a:off x="8915320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8915320" y="3177004"/>
        <a:ext cx="1117469" cy="558734"/>
      </dsp:txXfrm>
    </dsp:sp>
    <dsp:sp modelId="{7882FB96-898D-4559-8213-D794D9FA7915}">
      <dsp:nvSpPr>
        <dsp:cNvPr id="0" name=""/>
        <dsp:cNvSpPr/>
      </dsp:nvSpPr>
      <dsp:spPr>
        <a:xfrm>
          <a:off x="9956914" y="796793"/>
          <a:ext cx="1179824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highlight>
                <a:srgbClr val="FFFF00"/>
              </a:highlight>
            </a:rPr>
            <a:t>Cryogenic User</a:t>
          </a:r>
          <a:endParaRPr lang="en-US" sz="1400" b="1" kern="1200" dirty="0">
            <a:highlight>
              <a:srgbClr val="FFFF00"/>
            </a:highlight>
          </a:endParaRPr>
        </a:p>
      </dsp:txBody>
      <dsp:txXfrm>
        <a:off x="9956914" y="796793"/>
        <a:ext cx="1179824" cy="558734"/>
      </dsp:txXfrm>
    </dsp:sp>
    <dsp:sp modelId="{06779DDD-7342-4AB9-9E64-1543831A5A95}">
      <dsp:nvSpPr>
        <dsp:cNvPr id="0" name=""/>
        <dsp:cNvSpPr/>
      </dsp:nvSpPr>
      <dsp:spPr>
        <a:xfrm>
          <a:off x="9988092" y="1590196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Cryogenic Cell</a:t>
          </a:r>
        </a:p>
      </dsp:txBody>
      <dsp:txXfrm>
        <a:off x="9988092" y="1590196"/>
        <a:ext cx="1117469" cy="558734"/>
      </dsp:txXfrm>
    </dsp:sp>
    <dsp:sp modelId="{08D35BB7-9BF2-466E-9A15-46F432DD4503}">
      <dsp:nvSpPr>
        <dsp:cNvPr id="0" name=""/>
        <dsp:cNvSpPr/>
      </dsp:nvSpPr>
      <dsp:spPr>
        <a:xfrm>
          <a:off x="10267459" y="2383600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267459" y="2383600"/>
        <a:ext cx="1117469" cy="558734"/>
      </dsp:txXfrm>
    </dsp:sp>
    <dsp:sp modelId="{FA30FE0A-E53B-4459-AE2F-1975240B00E4}">
      <dsp:nvSpPr>
        <dsp:cNvPr id="0" name=""/>
        <dsp:cNvSpPr/>
      </dsp:nvSpPr>
      <dsp:spPr>
        <a:xfrm>
          <a:off x="6041517" y="4761744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LHe</a:t>
          </a:r>
          <a:r>
            <a:rPr lang="en-US" sz="1050" kern="1200" dirty="0"/>
            <a:t>-storage connection</a:t>
          </a:r>
        </a:p>
      </dsp:txBody>
      <dsp:txXfrm>
        <a:off x="6041517" y="4761744"/>
        <a:ext cx="1117469" cy="5587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NA.CP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</a:t>
          </a:r>
        </a:p>
      </dsp:txBody>
      <dsp:txXfrm>
        <a:off x="2394285" y="513059"/>
        <a:ext cx="905352" cy="452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QPLANT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 &amp; QDIST</a:t>
          </a:r>
        </a:p>
      </dsp:txBody>
      <dsp:txXfrm>
        <a:off x="2394285" y="513059"/>
        <a:ext cx="905352" cy="452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C595B-B48B-4306-88F2-053E1722ECF4}">
      <dsp:nvSpPr>
        <dsp:cNvPr id="0" name=""/>
        <dsp:cNvSpPr/>
      </dsp:nvSpPr>
      <dsp:spPr>
        <a:xfrm>
          <a:off x="3139309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0C87EB88-E5F3-403F-BD8F-A2B03E60F30D}">
      <dsp:nvSpPr>
        <dsp:cNvPr id="0" name=""/>
        <dsp:cNvSpPr/>
      </dsp:nvSpPr>
      <dsp:spPr>
        <a:xfrm>
          <a:off x="3319739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MAC</a:t>
          </a:r>
        </a:p>
      </dsp:txBody>
      <dsp:txXfrm>
        <a:off x="3319739" y="3014518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QPLANT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 &amp; QDIST</a:t>
          </a:r>
        </a:p>
      </dsp:txBody>
      <dsp:txXfrm>
        <a:off x="2394285" y="513059"/>
        <a:ext cx="905352" cy="4526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434853" y="478529"/>
          <a:ext cx="1953950" cy="2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1"/>
              </a:lnTo>
              <a:lnTo>
                <a:pt x="1953950" y="100591"/>
              </a:lnTo>
              <a:lnTo>
                <a:pt x="195395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434853" y="478529"/>
          <a:ext cx="795909" cy="2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1"/>
              </a:lnTo>
              <a:lnTo>
                <a:pt x="795909" y="100591"/>
              </a:lnTo>
              <a:lnTo>
                <a:pt x="795909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072721" y="478529"/>
          <a:ext cx="362131" cy="201082"/>
        </a:xfrm>
        <a:custGeom>
          <a:avLst/>
          <a:gdLst/>
          <a:ahLst/>
          <a:cxnLst/>
          <a:rect l="0" t="0" r="0" b="0"/>
          <a:pathLst>
            <a:path>
              <a:moveTo>
                <a:pt x="362131" y="0"/>
              </a:moveTo>
              <a:lnTo>
                <a:pt x="362131" y="100591"/>
              </a:lnTo>
              <a:lnTo>
                <a:pt x="0" y="100591"/>
              </a:lnTo>
              <a:lnTo>
                <a:pt x="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97791" y="478529"/>
          <a:ext cx="1737061" cy="201082"/>
        </a:xfrm>
        <a:custGeom>
          <a:avLst/>
          <a:gdLst/>
          <a:ahLst/>
          <a:cxnLst/>
          <a:rect l="0" t="0" r="0" b="0"/>
          <a:pathLst>
            <a:path>
              <a:moveTo>
                <a:pt x="1737061" y="0"/>
              </a:moveTo>
              <a:lnTo>
                <a:pt x="1737061" y="100591"/>
              </a:lnTo>
              <a:lnTo>
                <a:pt x="0" y="100591"/>
              </a:lnTo>
              <a:lnTo>
                <a:pt x="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391730" y="0"/>
          <a:ext cx="2086244" cy="47852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Utilities ACC</a:t>
          </a:r>
        </a:p>
      </dsp:txBody>
      <dsp:txXfrm>
        <a:off x="1391730" y="0"/>
        <a:ext cx="2086244" cy="478529"/>
      </dsp:txXfrm>
    </dsp:sp>
    <dsp:sp modelId="{D32ED2D1-9FC2-42EA-A831-55D93F932B7A}">
      <dsp:nvSpPr>
        <dsp:cNvPr id="0" name=""/>
        <dsp:cNvSpPr/>
      </dsp:nvSpPr>
      <dsp:spPr>
        <a:xfrm>
          <a:off x="2372" y="679611"/>
          <a:ext cx="1390836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Electrical power </a:t>
          </a:r>
          <a:br>
            <a:rPr lang="en-US" sz="1000" b="0" kern="1200" dirty="0"/>
          </a:br>
          <a:r>
            <a:rPr lang="en-US" sz="1000" b="0" kern="1200" dirty="0"/>
            <a:t>(EP)</a:t>
          </a:r>
        </a:p>
      </dsp:txBody>
      <dsp:txXfrm>
        <a:off x="2372" y="679611"/>
        <a:ext cx="1390836" cy="478529"/>
      </dsp:txXfrm>
    </dsp:sp>
    <dsp:sp modelId="{FD6307D4-FB08-40F7-82E1-9B32A66B12A5}">
      <dsp:nvSpPr>
        <dsp:cNvPr id="0" name=""/>
        <dsp:cNvSpPr/>
      </dsp:nvSpPr>
      <dsp:spPr>
        <a:xfrm>
          <a:off x="1594191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Cooling water </a:t>
          </a:r>
          <a:br>
            <a:rPr lang="en-US" sz="1000" b="0" kern="1200" dirty="0"/>
          </a:br>
          <a:r>
            <a:rPr lang="en-US" sz="1000" b="0" kern="1200" dirty="0"/>
            <a:t>(CW)</a:t>
          </a:r>
        </a:p>
      </dsp:txBody>
      <dsp:txXfrm>
        <a:off x="1594191" y="679611"/>
        <a:ext cx="957058" cy="478529"/>
      </dsp:txXfrm>
    </dsp:sp>
    <dsp:sp modelId="{9AFCA7AE-EAB5-4D0E-8E17-036194426141}">
      <dsp:nvSpPr>
        <dsp:cNvPr id="0" name=""/>
        <dsp:cNvSpPr/>
      </dsp:nvSpPr>
      <dsp:spPr>
        <a:xfrm>
          <a:off x="2752232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Compressed air </a:t>
          </a:r>
          <a:br>
            <a:rPr lang="en-US" sz="1000" b="0" kern="1200" dirty="0"/>
          </a:br>
          <a:r>
            <a:rPr lang="en-US" sz="1000" b="0" kern="1200" dirty="0"/>
            <a:t>(CA)</a:t>
          </a:r>
        </a:p>
      </dsp:txBody>
      <dsp:txXfrm>
        <a:off x="2752232" y="679611"/>
        <a:ext cx="957058" cy="478529"/>
      </dsp:txXfrm>
    </dsp:sp>
    <dsp:sp modelId="{E8B1BFD5-90D5-4AE3-80DC-D67EA18ABCFB}">
      <dsp:nvSpPr>
        <dsp:cNvPr id="0" name=""/>
        <dsp:cNvSpPr/>
      </dsp:nvSpPr>
      <dsp:spPr>
        <a:xfrm>
          <a:off x="3910274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HVAC</a:t>
          </a:r>
        </a:p>
      </dsp:txBody>
      <dsp:txXfrm>
        <a:off x="3910274" y="679611"/>
        <a:ext cx="957058" cy="4785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099839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501107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288081" y="562124"/>
          <a:ext cx="4258745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4258745" y="117334"/>
              </a:lnTo>
              <a:lnTo>
                <a:pt x="4258745" y="23466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747700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747700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544991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395561" y="2148931"/>
          <a:ext cx="167620" cy="2894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247"/>
              </a:lnTo>
              <a:lnTo>
                <a:pt x="167620" y="28942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395561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395561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395561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842549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288081" y="562124"/>
          <a:ext cx="2256909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2256909" y="117334"/>
              </a:lnTo>
              <a:lnTo>
                <a:pt x="2256909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43423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40714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691284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138272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40714" y="562124"/>
          <a:ext cx="447367" cy="234668"/>
        </a:xfrm>
        <a:custGeom>
          <a:avLst/>
          <a:gdLst/>
          <a:ahLst/>
          <a:cxnLst/>
          <a:rect l="0" t="0" r="0" b="0"/>
          <a:pathLst>
            <a:path>
              <a:moveTo>
                <a:pt x="447367" y="0"/>
              </a:moveTo>
              <a:lnTo>
                <a:pt x="447367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EBA7B-C3DE-4D38-983B-DB601CDC02A7}">
      <dsp:nvSpPr>
        <dsp:cNvPr id="0" name=""/>
        <dsp:cNvSpPr/>
      </dsp:nvSpPr>
      <dsp:spPr>
        <a:xfrm>
          <a:off x="3339145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5555A-FF88-4557-B292-EB1DC0AA0D89}">
      <dsp:nvSpPr>
        <dsp:cNvPr id="0" name=""/>
        <dsp:cNvSpPr/>
      </dsp:nvSpPr>
      <dsp:spPr>
        <a:xfrm>
          <a:off x="3339145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339145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460367" y="1355528"/>
          <a:ext cx="1325766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1325766" y="117334"/>
              </a:lnTo>
              <a:lnTo>
                <a:pt x="1325766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987007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987007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388275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72092" y="0"/>
              </a:moveTo>
              <a:lnTo>
                <a:pt x="72092" y="117334"/>
              </a:lnTo>
              <a:lnTo>
                <a:pt x="45720" y="117334"/>
              </a:ln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634868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634868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634868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1081856" y="1355528"/>
          <a:ext cx="1378510" cy="234668"/>
        </a:xfrm>
        <a:custGeom>
          <a:avLst/>
          <a:gdLst/>
          <a:ahLst/>
          <a:cxnLst/>
          <a:rect l="0" t="0" r="0" b="0"/>
          <a:pathLst>
            <a:path>
              <a:moveTo>
                <a:pt x="1378510" y="0"/>
              </a:moveTo>
              <a:lnTo>
                <a:pt x="1378510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460367" y="562124"/>
          <a:ext cx="3827714" cy="234668"/>
        </a:xfrm>
        <a:custGeom>
          <a:avLst/>
          <a:gdLst/>
          <a:ahLst/>
          <a:cxnLst/>
          <a:rect l="0" t="0" r="0" b="0"/>
          <a:pathLst>
            <a:path>
              <a:moveTo>
                <a:pt x="3827714" y="0"/>
              </a:moveTo>
              <a:lnTo>
                <a:pt x="3827714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5070123" y="3389"/>
          <a:ext cx="2435916" cy="55873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Cryogenic Supply 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System</a:t>
          </a:r>
        </a:p>
      </dsp:txBody>
      <dsp:txXfrm>
        <a:off x="5070123" y="3389"/>
        <a:ext cx="2435916" cy="558734"/>
      </dsp:txXfrm>
    </dsp:sp>
    <dsp:sp modelId="{D32ED2D1-9FC2-42EA-A831-55D93F932B7A}">
      <dsp:nvSpPr>
        <dsp:cNvPr id="0" name=""/>
        <dsp:cNvSpPr/>
      </dsp:nvSpPr>
      <dsp:spPr>
        <a:xfrm>
          <a:off x="1648391" y="796793"/>
          <a:ext cx="1623952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648391" y="796793"/>
        <a:ext cx="1623952" cy="558734"/>
      </dsp:txXfrm>
    </dsp:sp>
    <dsp:sp modelId="{26E1FF96-29F1-431A-AB2C-2F94ABFC2886}">
      <dsp:nvSpPr>
        <dsp:cNvPr id="0" name=""/>
        <dsp:cNvSpPr/>
      </dsp:nvSpPr>
      <dsp:spPr>
        <a:xfrm>
          <a:off x="523121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523121" y="1590196"/>
        <a:ext cx="1117469" cy="558734"/>
      </dsp:txXfrm>
    </dsp:sp>
    <dsp:sp modelId="{27FC2EC9-6DD9-4CBB-A51B-EEC321D95CAF}">
      <dsp:nvSpPr>
        <dsp:cNvPr id="0" name=""/>
        <dsp:cNvSpPr/>
      </dsp:nvSpPr>
      <dsp:spPr>
        <a:xfrm>
          <a:off x="802488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802488" y="2383600"/>
        <a:ext cx="1117469" cy="558734"/>
      </dsp:txXfrm>
    </dsp:sp>
    <dsp:sp modelId="{BD0DDBBF-39EC-4CDA-A973-A9EEA9681BAA}">
      <dsp:nvSpPr>
        <dsp:cNvPr id="0" name=""/>
        <dsp:cNvSpPr/>
      </dsp:nvSpPr>
      <dsp:spPr>
        <a:xfrm>
          <a:off x="802488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storage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(LHe)</a:t>
          </a:r>
          <a:endParaRPr lang="en-US" sz="1000" kern="1200" dirty="0"/>
        </a:p>
      </dsp:txBody>
      <dsp:txXfrm>
        <a:off x="802488" y="3177004"/>
        <a:ext cx="1117469" cy="558734"/>
      </dsp:txXfrm>
    </dsp:sp>
    <dsp:sp modelId="{ADD18938-FC8C-4AAF-B1E9-EA5EA36D0D5E}">
      <dsp:nvSpPr>
        <dsp:cNvPr id="0" name=""/>
        <dsp:cNvSpPr/>
      </dsp:nvSpPr>
      <dsp:spPr>
        <a:xfrm>
          <a:off x="802488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 storage </a:t>
          </a:r>
          <a:br>
            <a:rPr lang="en-US" sz="1000" kern="1200" dirty="0"/>
          </a:br>
          <a:r>
            <a:rPr lang="en-US" sz="1000" kern="1200" dirty="0"/>
            <a:t>(LN2)</a:t>
          </a:r>
        </a:p>
      </dsp:txBody>
      <dsp:txXfrm>
        <a:off x="802488" y="3970407"/>
        <a:ext cx="1117469" cy="558734"/>
      </dsp:txXfrm>
    </dsp:sp>
    <dsp:sp modelId="{F975DECB-51C0-4767-86F4-AFC404F1CA7C}">
      <dsp:nvSpPr>
        <dsp:cNvPr id="0" name=""/>
        <dsp:cNvSpPr/>
      </dsp:nvSpPr>
      <dsp:spPr>
        <a:xfrm>
          <a:off x="1875260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875260" y="1590196"/>
        <a:ext cx="1117469" cy="558734"/>
      </dsp:txXfrm>
    </dsp:sp>
    <dsp:sp modelId="{918A7077-DF8C-468A-B445-DF9CB0760693}">
      <dsp:nvSpPr>
        <dsp:cNvPr id="0" name=""/>
        <dsp:cNvSpPr/>
      </dsp:nvSpPr>
      <dsp:spPr>
        <a:xfrm>
          <a:off x="2154627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2154627" y="2383600"/>
        <a:ext cx="1117469" cy="558734"/>
      </dsp:txXfrm>
    </dsp:sp>
    <dsp:sp modelId="{19900726-67AF-43D0-AB0A-DDB92ED47C08}">
      <dsp:nvSpPr>
        <dsp:cNvPr id="0" name=""/>
        <dsp:cNvSpPr/>
      </dsp:nvSpPr>
      <dsp:spPr>
        <a:xfrm>
          <a:off x="2154627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2154627" y="3177004"/>
        <a:ext cx="1117469" cy="558734"/>
      </dsp:txXfrm>
    </dsp:sp>
    <dsp:sp modelId="{C0999296-4FD4-444E-AEC4-98EE415AE2CC}">
      <dsp:nvSpPr>
        <dsp:cNvPr id="0" name=""/>
        <dsp:cNvSpPr/>
      </dsp:nvSpPr>
      <dsp:spPr>
        <a:xfrm>
          <a:off x="3227398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  <a:br>
            <a:rPr lang="en-US" sz="1000" kern="1200" dirty="0"/>
          </a:br>
          <a:r>
            <a:rPr lang="en-US" sz="1000" kern="1200" dirty="0"/>
            <a:t>and lines</a:t>
          </a:r>
        </a:p>
      </dsp:txBody>
      <dsp:txXfrm>
        <a:off x="3227398" y="1590196"/>
        <a:ext cx="1117469" cy="558734"/>
      </dsp:txXfrm>
    </dsp:sp>
    <dsp:sp modelId="{CF2AA21B-472D-45AA-B95A-DCA1FAB86C61}">
      <dsp:nvSpPr>
        <dsp:cNvPr id="0" name=""/>
        <dsp:cNvSpPr/>
      </dsp:nvSpPr>
      <dsp:spPr>
        <a:xfrm>
          <a:off x="3506766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Supply lines (for purging, </a:t>
          </a:r>
          <a:r>
            <a:rPr lang="en-US" sz="1000" kern="1200" dirty="0" err="1"/>
            <a:t>etc</a:t>
          </a:r>
          <a:r>
            <a:rPr lang="en-US" sz="1000" kern="1200" dirty="0"/>
            <a:t>)</a:t>
          </a:r>
        </a:p>
      </dsp:txBody>
      <dsp:txXfrm>
        <a:off x="3506766" y="2383600"/>
        <a:ext cx="1117469" cy="558734"/>
      </dsp:txXfrm>
    </dsp:sp>
    <dsp:sp modelId="{7772B6F6-3E96-404D-99B4-56B2274EC9D8}">
      <dsp:nvSpPr>
        <dsp:cNvPr id="0" name=""/>
        <dsp:cNvSpPr/>
      </dsp:nvSpPr>
      <dsp:spPr>
        <a:xfrm>
          <a:off x="3506766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recovery lines</a:t>
          </a:r>
        </a:p>
      </dsp:txBody>
      <dsp:txXfrm>
        <a:off x="3506766" y="3177004"/>
        <a:ext cx="1117469" cy="558734"/>
      </dsp:txXfrm>
    </dsp:sp>
    <dsp:sp modelId="{810854D3-431C-4E33-91A5-DAA19C0CAE5C}">
      <dsp:nvSpPr>
        <dsp:cNvPr id="0" name=""/>
        <dsp:cNvSpPr/>
      </dsp:nvSpPr>
      <dsp:spPr>
        <a:xfrm>
          <a:off x="3506766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Cold recovery </a:t>
          </a:r>
          <a:br>
            <a:rPr lang="en-US" sz="1000" kern="1200" dirty="0"/>
          </a:br>
          <a:r>
            <a:rPr lang="en-US" sz="1000" kern="1200" dirty="0"/>
            <a:t>line</a:t>
          </a:r>
        </a:p>
      </dsp:txBody>
      <dsp:txXfrm>
        <a:off x="3506766" y="3970407"/>
        <a:ext cx="1117469" cy="558734"/>
      </dsp:txXfrm>
    </dsp:sp>
    <dsp:sp modelId="{24A42529-CE0C-4259-BDBE-62E2AF685B9E}">
      <dsp:nvSpPr>
        <dsp:cNvPr id="0" name=""/>
        <dsp:cNvSpPr/>
      </dsp:nvSpPr>
      <dsp:spPr>
        <a:xfrm>
          <a:off x="5028737" y="796793"/>
          <a:ext cx="1623952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5028737" y="796793"/>
        <a:ext cx="1623952" cy="558734"/>
      </dsp:txXfrm>
    </dsp:sp>
    <dsp:sp modelId="{E87DD463-D1E7-4777-8449-225CD32AC29D}">
      <dsp:nvSpPr>
        <dsp:cNvPr id="0" name=""/>
        <dsp:cNvSpPr/>
      </dsp:nvSpPr>
      <dsp:spPr>
        <a:xfrm>
          <a:off x="4579537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579537" y="1590196"/>
        <a:ext cx="1117469" cy="558734"/>
      </dsp:txXfrm>
    </dsp:sp>
    <dsp:sp modelId="{5C703F0E-4896-4484-9F3F-605041270A8E}">
      <dsp:nvSpPr>
        <dsp:cNvPr id="0" name=""/>
        <dsp:cNvSpPr/>
      </dsp:nvSpPr>
      <dsp:spPr>
        <a:xfrm>
          <a:off x="4858904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858904" y="2383600"/>
        <a:ext cx="1117469" cy="558734"/>
      </dsp:txXfrm>
    </dsp:sp>
    <dsp:sp modelId="{0A11A1EE-9468-47A0-B652-9C9D7906D85D}">
      <dsp:nvSpPr>
        <dsp:cNvPr id="0" name=""/>
        <dsp:cNvSpPr/>
      </dsp:nvSpPr>
      <dsp:spPr>
        <a:xfrm>
          <a:off x="5931676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31676" y="1590196"/>
        <a:ext cx="1117469" cy="558734"/>
      </dsp:txXfrm>
    </dsp:sp>
    <dsp:sp modelId="{90FD379A-F14B-4A2D-8B13-B09B161B5917}">
      <dsp:nvSpPr>
        <dsp:cNvPr id="0" name=""/>
        <dsp:cNvSpPr/>
      </dsp:nvSpPr>
      <dsp:spPr>
        <a:xfrm>
          <a:off x="6211043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11043" y="2383600"/>
        <a:ext cx="1117469" cy="558734"/>
      </dsp:txXfrm>
    </dsp:sp>
    <dsp:sp modelId="{396BB8A0-0A50-44A9-84B7-D0A360A88B3F}">
      <dsp:nvSpPr>
        <dsp:cNvPr id="0" name=""/>
        <dsp:cNvSpPr/>
      </dsp:nvSpPr>
      <dsp:spPr>
        <a:xfrm>
          <a:off x="7733015" y="796793"/>
          <a:ext cx="1623952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733015" y="796793"/>
        <a:ext cx="1623952" cy="558734"/>
      </dsp:txXfrm>
    </dsp:sp>
    <dsp:sp modelId="{3B1E8017-B332-430B-A579-B19E976A2454}">
      <dsp:nvSpPr>
        <dsp:cNvPr id="0" name=""/>
        <dsp:cNvSpPr/>
      </dsp:nvSpPr>
      <dsp:spPr>
        <a:xfrm>
          <a:off x="7283814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283814" y="1590196"/>
        <a:ext cx="1117469" cy="558734"/>
      </dsp:txXfrm>
    </dsp:sp>
    <dsp:sp modelId="{B0A1CBEC-B5BF-46AD-A856-09604EFCECEB}">
      <dsp:nvSpPr>
        <dsp:cNvPr id="0" name=""/>
        <dsp:cNvSpPr/>
      </dsp:nvSpPr>
      <dsp:spPr>
        <a:xfrm>
          <a:off x="7563182" y="2383600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refrigerator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QLM)</a:t>
          </a:r>
        </a:p>
      </dsp:txBody>
      <dsp:txXfrm>
        <a:off x="7563182" y="2383600"/>
        <a:ext cx="1117469" cy="558734"/>
      </dsp:txXfrm>
    </dsp:sp>
    <dsp:sp modelId="{20A27A62-2321-402E-8224-4DAB29F5E0C8}">
      <dsp:nvSpPr>
        <dsp:cNvPr id="0" name=""/>
        <dsp:cNvSpPr/>
      </dsp:nvSpPr>
      <dsp:spPr>
        <a:xfrm>
          <a:off x="7563182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</a:t>
          </a:r>
          <a:br>
            <a:rPr lang="en-US" sz="1000" kern="1200" dirty="0"/>
          </a:br>
          <a:r>
            <a:rPr lang="en-US" sz="1000" kern="1200" dirty="0"/>
            <a:t>manifold</a:t>
          </a:r>
          <a:br>
            <a:rPr lang="en-US" sz="1000" kern="1200" dirty="0"/>
          </a:br>
          <a:r>
            <a:rPr lang="en-US" sz="900" kern="1200" dirty="0"/>
            <a:t>(QLR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QVB)</a:t>
          </a:r>
          <a:endParaRPr lang="en-US" sz="800" kern="1200" dirty="0"/>
        </a:p>
      </dsp:txBody>
      <dsp:txXfrm>
        <a:off x="7563182" y="3177004"/>
        <a:ext cx="1117469" cy="558734"/>
      </dsp:txXfrm>
    </dsp:sp>
    <dsp:sp modelId="{46EA5BA7-E902-4878-AA9E-4802C5C2A29B}">
      <dsp:nvSpPr>
        <dsp:cNvPr id="0" name=""/>
        <dsp:cNvSpPr/>
      </dsp:nvSpPr>
      <dsp:spPr>
        <a:xfrm>
          <a:off x="7563182" y="3970407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Vent collector</a:t>
          </a:r>
        </a:p>
      </dsp:txBody>
      <dsp:txXfrm>
        <a:off x="7563182" y="3970407"/>
        <a:ext cx="1117469" cy="558734"/>
      </dsp:txXfrm>
    </dsp:sp>
    <dsp:sp modelId="{3E839E39-0FCF-4EAB-8F7E-D87858F9EF67}">
      <dsp:nvSpPr>
        <dsp:cNvPr id="0" name=""/>
        <dsp:cNvSpPr/>
      </dsp:nvSpPr>
      <dsp:spPr>
        <a:xfrm>
          <a:off x="7563182" y="4763811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LN2-storage connection</a:t>
          </a:r>
        </a:p>
      </dsp:txBody>
      <dsp:txXfrm>
        <a:off x="7563182" y="4763811"/>
        <a:ext cx="1117469" cy="558734"/>
      </dsp:txXfrm>
    </dsp:sp>
    <dsp:sp modelId="{C1F96D34-1E1C-4437-A800-E060A0B24576}">
      <dsp:nvSpPr>
        <dsp:cNvPr id="0" name=""/>
        <dsp:cNvSpPr/>
      </dsp:nvSpPr>
      <dsp:spPr>
        <a:xfrm>
          <a:off x="8635953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635953" y="1590196"/>
        <a:ext cx="1117469" cy="558734"/>
      </dsp:txXfrm>
    </dsp:sp>
    <dsp:sp modelId="{98D293BA-16EE-4635-B8A5-AAC79DC3EF9B}">
      <dsp:nvSpPr>
        <dsp:cNvPr id="0" name=""/>
        <dsp:cNvSpPr/>
      </dsp:nvSpPr>
      <dsp:spPr>
        <a:xfrm>
          <a:off x="8915320" y="2383600"/>
          <a:ext cx="1117469" cy="558734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8915320" y="2383600"/>
        <a:ext cx="1117469" cy="558734"/>
      </dsp:txXfrm>
    </dsp:sp>
    <dsp:sp modelId="{1491E095-7456-4C99-A3A0-16EBE308BB47}">
      <dsp:nvSpPr>
        <dsp:cNvPr id="0" name=""/>
        <dsp:cNvSpPr/>
      </dsp:nvSpPr>
      <dsp:spPr>
        <a:xfrm>
          <a:off x="8915320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8915320" y="3177004"/>
        <a:ext cx="1117469" cy="558734"/>
      </dsp:txXfrm>
    </dsp:sp>
    <dsp:sp modelId="{7882FB96-898D-4559-8213-D794D9FA7915}">
      <dsp:nvSpPr>
        <dsp:cNvPr id="0" name=""/>
        <dsp:cNvSpPr/>
      </dsp:nvSpPr>
      <dsp:spPr>
        <a:xfrm>
          <a:off x="9956914" y="796793"/>
          <a:ext cx="1179824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 LINAC</a:t>
          </a:r>
        </a:p>
      </dsp:txBody>
      <dsp:txXfrm>
        <a:off x="9956914" y="796793"/>
        <a:ext cx="1179824" cy="558734"/>
      </dsp:txXfrm>
    </dsp:sp>
    <dsp:sp modelId="{06779DDD-7342-4AB9-9E64-1543831A5A95}">
      <dsp:nvSpPr>
        <dsp:cNvPr id="0" name=""/>
        <dsp:cNvSpPr/>
      </dsp:nvSpPr>
      <dsp:spPr>
        <a:xfrm>
          <a:off x="9988092" y="1590196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Cryogenic Cell</a:t>
          </a:r>
        </a:p>
      </dsp:txBody>
      <dsp:txXfrm>
        <a:off x="9988092" y="1590196"/>
        <a:ext cx="1117469" cy="558734"/>
      </dsp:txXfrm>
    </dsp:sp>
    <dsp:sp modelId="{08D35BB7-9BF2-466E-9A15-46F432DD4503}">
      <dsp:nvSpPr>
        <dsp:cNvPr id="0" name=""/>
        <dsp:cNvSpPr/>
      </dsp:nvSpPr>
      <dsp:spPr>
        <a:xfrm>
          <a:off x="10267459" y="2383600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267459" y="2383600"/>
        <a:ext cx="1117469" cy="558734"/>
      </dsp:txXfrm>
    </dsp:sp>
    <dsp:sp modelId="{FA30FE0A-E53B-4459-AE2F-1975240B00E4}">
      <dsp:nvSpPr>
        <dsp:cNvPr id="0" name=""/>
        <dsp:cNvSpPr/>
      </dsp:nvSpPr>
      <dsp:spPr>
        <a:xfrm>
          <a:off x="6041517" y="476174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LHe</a:t>
          </a:r>
          <a:r>
            <a:rPr lang="en-US" sz="1050" kern="1200" dirty="0"/>
            <a:t>-storage connection</a:t>
          </a:r>
        </a:p>
      </dsp:txBody>
      <dsp:txXfrm>
        <a:off x="6041517" y="4761744"/>
        <a:ext cx="1117469" cy="558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585F1-937D-4085-89CA-A580BA53C855}">
      <dsp:nvSpPr>
        <dsp:cNvPr id="0" name=""/>
        <dsp:cNvSpPr/>
      </dsp:nvSpPr>
      <dsp:spPr>
        <a:xfrm>
          <a:off x="2690511" y="407672"/>
          <a:ext cx="2232444" cy="20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09"/>
              </a:lnTo>
              <a:lnTo>
                <a:pt x="2232444" y="106009"/>
              </a:lnTo>
              <a:lnTo>
                <a:pt x="2232444" y="201533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0AAA5-AA37-4DE4-AE59-AB666CBF4074}">
      <dsp:nvSpPr>
        <dsp:cNvPr id="0" name=""/>
        <dsp:cNvSpPr/>
      </dsp:nvSpPr>
      <dsp:spPr>
        <a:xfrm>
          <a:off x="2690511" y="407672"/>
          <a:ext cx="1131640" cy="20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09"/>
              </a:lnTo>
              <a:lnTo>
                <a:pt x="1131640" y="106009"/>
              </a:lnTo>
              <a:lnTo>
                <a:pt x="113164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44791" y="407672"/>
          <a:ext cx="91440" cy="2015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009"/>
              </a:lnTo>
              <a:lnTo>
                <a:pt x="76556" y="106009"/>
              </a:lnTo>
              <a:lnTo>
                <a:pt x="76556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20543" y="407672"/>
          <a:ext cx="1069967" cy="201533"/>
        </a:xfrm>
        <a:custGeom>
          <a:avLst/>
          <a:gdLst/>
          <a:ahLst/>
          <a:cxnLst/>
          <a:rect l="0" t="0" r="0" b="0"/>
          <a:pathLst>
            <a:path>
              <a:moveTo>
                <a:pt x="1069967" y="0"/>
              </a:moveTo>
              <a:lnTo>
                <a:pt x="1069967" y="106009"/>
              </a:lnTo>
              <a:lnTo>
                <a:pt x="0" y="106009"/>
              </a:lnTo>
              <a:lnTo>
                <a:pt x="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488903" y="407672"/>
          <a:ext cx="2201608" cy="201533"/>
        </a:xfrm>
        <a:custGeom>
          <a:avLst/>
          <a:gdLst/>
          <a:ahLst/>
          <a:cxnLst/>
          <a:rect l="0" t="0" r="0" b="0"/>
          <a:pathLst>
            <a:path>
              <a:moveTo>
                <a:pt x="2201608" y="0"/>
              </a:moveTo>
              <a:lnTo>
                <a:pt x="2201608" y="106009"/>
              </a:lnTo>
              <a:lnTo>
                <a:pt x="0" y="106009"/>
              </a:lnTo>
              <a:lnTo>
                <a:pt x="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698946" y="83672"/>
          <a:ext cx="1983130" cy="324000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698946" y="83672"/>
        <a:ext cx="1983130" cy="324000"/>
      </dsp:txXfrm>
    </dsp:sp>
    <dsp:sp modelId="{D32ED2D1-9FC2-42EA-A831-55D93F932B7A}">
      <dsp:nvSpPr>
        <dsp:cNvPr id="0" name=""/>
        <dsp:cNvSpPr/>
      </dsp:nvSpPr>
      <dsp:spPr>
        <a:xfrm>
          <a:off x="3189" y="609206"/>
          <a:ext cx="971427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3189" y="609206"/>
        <a:ext cx="971427" cy="454877"/>
      </dsp:txXfrm>
    </dsp:sp>
    <dsp:sp modelId="{FD6307D4-FB08-40F7-82E1-9B32A66B12A5}">
      <dsp:nvSpPr>
        <dsp:cNvPr id="0" name=""/>
        <dsp:cNvSpPr/>
      </dsp:nvSpPr>
      <dsp:spPr>
        <a:xfrm>
          <a:off x="1165665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165665" y="609206"/>
        <a:ext cx="909755" cy="454877"/>
      </dsp:txXfrm>
    </dsp:sp>
    <dsp:sp modelId="{9AFCA7AE-EAB5-4D0E-8E17-036194426141}">
      <dsp:nvSpPr>
        <dsp:cNvPr id="0" name=""/>
        <dsp:cNvSpPr/>
      </dsp:nvSpPr>
      <dsp:spPr>
        <a:xfrm>
          <a:off x="2266469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266469" y="609206"/>
        <a:ext cx="909755" cy="454877"/>
      </dsp:txXfrm>
    </dsp:sp>
    <dsp:sp modelId="{E8B1BFD5-90D5-4AE3-80DC-D67EA18ABCFB}">
      <dsp:nvSpPr>
        <dsp:cNvPr id="0" name=""/>
        <dsp:cNvSpPr/>
      </dsp:nvSpPr>
      <dsp:spPr>
        <a:xfrm>
          <a:off x="3367274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367274" y="609206"/>
        <a:ext cx="909755" cy="454877"/>
      </dsp:txXfrm>
    </dsp:sp>
    <dsp:sp modelId="{632F09B5-181B-46DF-9A79-72BF298D325E}">
      <dsp:nvSpPr>
        <dsp:cNvPr id="0" name=""/>
        <dsp:cNvSpPr/>
      </dsp:nvSpPr>
      <dsp:spPr>
        <a:xfrm>
          <a:off x="4468078" y="609206"/>
          <a:ext cx="909755" cy="454877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Insulation Vacuum</a:t>
          </a:r>
        </a:p>
      </dsp:txBody>
      <dsp:txXfrm>
        <a:off x="4468078" y="609206"/>
        <a:ext cx="909755" cy="45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93239" y="13723314"/>
            <a:ext cx="1155913" cy="632449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705699" y="12601254"/>
            <a:ext cx="7858030" cy="720280"/>
          </a:xfrm>
          <a:prstGeom prst="rect">
            <a:avLst/>
          </a:prstGeom>
        </p:spPr>
        <p:txBody>
          <a:bodyPr vert="horz" lIns="132752" tIns="66377" rIns="132752" bIns="66377" rtlCol="0" anchor="b"/>
          <a:lstStyle>
            <a:lvl1pPr algn="l">
              <a:defRPr sz="1700"/>
            </a:lvl1pPr>
          </a:lstStyle>
          <a:p>
            <a:pPr>
              <a:defRPr/>
            </a:pP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450415" y="13695146"/>
            <a:ext cx="2084333" cy="503382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7128612" y="13960798"/>
            <a:ext cx="2403797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r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fr-FR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450415" y="13920763"/>
            <a:ext cx="2084333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5427479" y="13791908"/>
            <a:ext cx="3970655" cy="22478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9532407" y="13791908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477989" y="13751869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9" y="13762000"/>
            <a:ext cx="1042167" cy="257706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1018491" y="487219"/>
            <a:ext cx="7889657" cy="68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32831" tIns="66414" rIns="132831" bIns="66414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© SCK CEN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of SCK CEN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992665" y="6908710"/>
            <a:ext cx="7941310" cy="5652582"/>
          </a:xfrm>
          <a:prstGeom prst="rect">
            <a:avLst/>
          </a:prstGeom>
        </p:spPr>
        <p:txBody>
          <a:bodyPr vert="horz" lIns="132752" tIns="66377" rIns="132752" bIns="6637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52" tIns="66377" rIns="132752" bIns="66377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2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994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3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8580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6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57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16148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58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78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02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CEN/40629944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m.sckcen.be/OTCS/llisapi.dll?func=ll&amp;objaction=overview&amp;objid=4062994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polarion.sckcen.be/polarion/redirect/project/MYRRHA/workitem?id=MYR-24488" TargetMode="External"/><Relationship Id="rId13" Type="http://schemas.microsoft.com/office/2007/relationships/diagramDrawing" Target="../diagrams/drawing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Berkowitz (MDB-ATS-ACR)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1944" y="5635663"/>
            <a:ext cx="9062356" cy="602040"/>
          </a:xfrm>
        </p:spPr>
        <p:txBody>
          <a:bodyPr>
            <a:normAutofit fontScale="90000"/>
          </a:bodyPr>
          <a:lstStyle/>
          <a:p>
            <a:r>
              <a:rPr lang="en-US" dirty="0"/>
              <a:t>QSYS Architecture</a:t>
            </a:r>
            <a:br>
              <a:rPr lang="en-US" dirty="0"/>
            </a:br>
            <a:r>
              <a:rPr lang="en-US" sz="2700" dirty="0"/>
              <a:t>(MINERVA Cryogenic System)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26235" y="6492680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hlinkClick r:id="rId3"/>
              </a:rPr>
              <a:t>ALX-40629944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339EC-9641-3095-5E9F-3406784C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CFCEC-C97D-9DD3-5505-83670E2A9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63BC7C-3B00-9472-B0C2-A7E3F2C2BD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32F53F-0BAD-4076-6C73-A64E4F647B80}"/>
              </a:ext>
            </a:extLst>
          </p:cNvPr>
          <p:cNvGrpSpPr/>
          <p:nvPr/>
        </p:nvGrpSpPr>
        <p:grpSpPr>
          <a:xfrm>
            <a:off x="2560320" y="2187125"/>
            <a:ext cx="7950183" cy="3578641"/>
            <a:chOff x="2560320" y="2187125"/>
            <a:chExt cx="7950183" cy="35786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ADDAF0-6149-EA10-B078-C29197A9E37B}"/>
                </a:ext>
              </a:extLst>
            </p:cNvPr>
            <p:cNvGrpSpPr/>
            <p:nvPr/>
          </p:nvGrpSpPr>
          <p:grpSpPr>
            <a:xfrm>
              <a:off x="4730265" y="3450599"/>
              <a:ext cx="4908025" cy="2315167"/>
              <a:chOff x="4730265" y="3450599"/>
              <a:chExt cx="4908025" cy="231516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B0962BE-99FC-9B22-FAFB-35324C989F3E}"/>
                  </a:ext>
                </a:extLst>
              </p:cNvPr>
              <p:cNvGrpSpPr/>
              <p:nvPr/>
            </p:nvGrpSpPr>
            <p:grpSpPr>
              <a:xfrm>
                <a:off x="4730265" y="3960726"/>
                <a:ext cx="4908025" cy="1805040"/>
                <a:chOff x="4730265" y="3960726"/>
                <a:chExt cx="4908025" cy="180504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221B7E3-5CED-A991-FE4F-9CC3F6839C85}"/>
                    </a:ext>
                  </a:extLst>
                </p:cNvPr>
                <p:cNvGrpSpPr/>
                <p:nvPr/>
              </p:nvGrpSpPr>
              <p:grpSpPr>
                <a:xfrm>
                  <a:off x="4730265" y="4502014"/>
                  <a:ext cx="4908025" cy="1263752"/>
                  <a:chOff x="4730265" y="4502014"/>
                  <a:chExt cx="4908025" cy="1263752"/>
                </a:xfrm>
              </p:grpSpPr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07DE8E9-EC69-518E-D152-E576924FD2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4182" y="493716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E56CB91-5B53-7EFD-34F4-06F79269AC5A}"/>
                      </a:ext>
                    </a:extLst>
                  </p:cNvPr>
                  <p:cNvSpPr txBox="1"/>
                  <p:nvPr/>
                </p:nvSpPr>
                <p:spPr>
                  <a:xfrm>
                    <a:off x="8553279" y="494424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EA8F1D2-BA94-4C01-DFE2-3EE7DD624335}"/>
                      </a:ext>
                    </a:extLst>
                  </p:cNvPr>
                  <p:cNvSpPr txBox="1"/>
                  <p:nvPr/>
                </p:nvSpPr>
                <p:spPr>
                  <a:xfrm>
                    <a:off x="9038446" y="5504156"/>
                    <a:ext cx="59984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QCELL</a:t>
                    </a:r>
                    <a:endParaRPr lang="en-GB" sz="1100" b="1" dirty="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382B9BB-EFDB-7580-3C8B-6C4FACD08C8E}"/>
                      </a:ext>
                    </a:extLst>
                  </p:cNvPr>
                  <p:cNvSpPr txBox="1"/>
                  <p:nvPr/>
                </p:nvSpPr>
                <p:spPr>
                  <a:xfrm>
                    <a:off x="4730265" y="4502014"/>
                    <a:ext cx="16183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66"/>
                        </a:solidFill>
                      </a:rPr>
                      <a:t>Cryomodules</a:t>
                    </a:r>
                    <a:endParaRPr lang="en-GB" b="1" dirty="0">
                      <a:solidFill>
                        <a:srgbClr val="FF0066"/>
                      </a:solidFill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3D62E8D-ED48-C451-95D4-FB187B77EBD6}"/>
                    </a:ext>
                  </a:extLst>
                </p:cNvPr>
                <p:cNvGrpSpPr/>
                <p:nvPr/>
              </p:nvGrpSpPr>
              <p:grpSpPr>
                <a:xfrm>
                  <a:off x="6420980" y="3960726"/>
                  <a:ext cx="1153912" cy="1445419"/>
                  <a:chOff x="5853671" y="3219450"/>
                  <a:chExt cx="526993" cy="660125"/>
                </a:xfrm>
              </p:grpSpPr>
              <p:sp>
                <p:nvSpPr>
                  <p:cNvPr id="50" name="Cylinder 49">
                    <a:extLst>
                      <a:ext uri="{FF2B5EF4-FFF2-40B4-BE49-F238E27FC236}">
                        <a16:creationId xmlns:a16="http://schemas.microsoft.com/office/drawing/2014/main" id="{531CC621-34ED-AB70-2B18-314FD3CE55B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0167" y="3429078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78A8A7AA-052B-6739-4999-E14222A2A4EA}"/>
                      </a:ext>
                    </a:extLst>
                  </p:cNvPr>
                  <p:cNvCxnSpPr/>
                  <p:nvPr/>
                </p:nvCxnSpPr>
                <p:spPr>
                  <a:xfrm>
                    <a:off x="6117166" y="32194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4F3AEA4-4D5B-18C4-6070-6CDA759BCC12}"/>
                    </a:ext>
                  </a:extLst>
                </p:cNvPr>
                <p:cNvGrpSpPr/>
                <p:nvPr/>
              </p:nvGrpSpPr>
              <p:grpSpPr>
                <a:xfrm>
                  <a:off x="8222610" y="4044150"/>
                  <a:ext cx="1153912" cy="1361993"/>
                  <a:chOff x="6676478" y="3257550"/>
                  <a:chExt cx="526993" cy="622024"/>
                </a:xfrm>
              </p:grpSpPr>
              <p:sp>
                <p:nvSpPr>
                  <p:cNvPr id="38" name="Cylinder 37">
                    <a:extLst>
                      <a:ext uri="{FF2B5EF4-FFF2-40B4-BE49-F238E27FC236}">
                        <a16:creationId xmlns:a16="http://schemas.microsoft.com/office/drawing/2014/main" id="{63480FDF-CFA8-2A09-94C5-34F82EF49B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52974" y="3429077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AFA6E91-E8D3-9F71-1F11-9CAD7296BD08}"/>
                      </a:ext>
                    </a:extLst>
                  </p:cNvPr>
                  <p:cNvCxnSpPr/>
                  <p:nvPr/>
                </p:nvCxnSpPr>
                <p:spPr>
                  <a:xfrm>
                    <a:off x="6939973" y="32575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639FEA-B8A5-C262-7627-43347FD19330}"/>
                  </a:ext>
                </a:extLst>
              </p:cNvPr>
              <p:cNvSpPr/>
              <p:nvPr/>
            </p:nvSpPr>
            <p:spPr>
              <a:xfrm>
                <a:off x="7929974" y="3450599"/>
                <a:ext cx="1581116" cy="210283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8DBC14-14D6-5C17-35B5-C528191657A1}"/>
                </a:ext>
              </a:extLst>
            </p:cNvPr>
            <p:cNvGrpSpPr/>
            <p:nvPr/>
          </p:nvGrpSpPr>
          <p:grpSpPr>
            <a:xfrm>
              <a:off x="2560320" y="2187125"/>
              <a:ext cx="7950183" cy="2155163"/>
              <a:chOff x="2560320" y="2187125"/>
              <a:chExt cx="7950183" cy="21551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EE83DF2-DF50-235B-51EE-4386CB971484}"/>
                  </a:ext>
                </a:extLst>
              </p:cNvPr>
              <p:cNvGrpSpPr/>
              <p:nvPr/>
            </p:nvGrpSpPr>
            <p:grpSpPr>
              <a:xfrm>
                <a:off x="6366072" y="3601654"/>
                <a:ext cx="166513" cy="616536"/>
                <a:chOff x="6366072" y="4026993"/>
                <a:chExt cx="166513" cy="616536"/>
              </a:xfrm>
            </p:grpSpPr>
            <p:sp>
              <p:nvSpPr>
                <p:cNvPr id="68" name="Flowchart: Data 67">
                  <a:extLst>
                    <a:ext uri="{FF2B5EF4-FFF2-40B4-BE49-F238E27FC236}">
                      <a16:creationId xmlns:a16="http://schemas.microsoft.com/office/drawing/2014/main" id="{F477A525-AAAE-BB77-1FD1-B54EA80E2CD3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F1115BD-359F-A2B9-7D49-B7DD75B8F3AC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605D117-DA47-EE3A-C6E3-BF6BB135C79D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D6AC345-2C7F-97B0-A47B-E797740230DD}"/>
                  </a:ext>
                </a:extLst>
              </p:cNvPr>
              <p:cNvGrpSpPr/>
              <p:nvPr/>
            </p:nvGrpSpPr>
            <p:grpSpPr>
              <a:xfrm>
                <a:off x="7853373" y="3595143"/>
                <a:ext cx="166513" cy="616536"/>
                <a:chOff x="6366072" y="4026993"/>
                <a:chExt cx="166513" cy="616536"/>
              </a:xfrm>
            </p:grpSpPr>
            <p:sp>
              <p:nvSpPr>
                <p:cNvPr id="76" name="Flowchart: Data 75">
                  <a:extLst>
                    <a:ext uri="{FF2B5EF4-FFF2-40B4-BE49-F238E27FC236}">
                      <a16:creationId xmlns:a16="http://schemas.microsoft.com/office/drawing/2014/main" id="{645CF9EB-2D34-53BD-876A-EE1916710857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B74DB0F-6228-BEE8-D170-7A6FE1E9A7AF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228C6ED-743A-977F-A2DD-E208192453EE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0612445-F470-EB50-2805-A253871EDBE4}"/>
                  </a:ext>
                </a:extLst>
              </p:cNvPr>
              <p:cNvGrpSpPr/>
              <p:nvPr/>
            </p:nvGrpSpPr>
            <p:grpSpPr>
              <a:xfrm>
                <a:off x="9369024" y="3633856"/>
                <a:ext cx="166513" cy="616536"/>
                <a:chOff x="6366072" y="4026993"/>
                <a:chExt cx="166513" cy="616536"/>
              </a:xfrm>
            </p:grpSpPr>
            <p:sp>
              <p:nvSpPr>
                <p:cNvPr id="80" name="Flowchart: Data 79">
                  <a:extLst>
                    <a:ext uri="{FF2B5EF4-FFF2-40B4-BE49-F238E27FC236}">
                      <a16:creationId xmlns:a16="http://schemas.microsoft.com/office/drawing/2014/main" id="{4703D78D-106D-B163-6501-D6CAC06CD2E6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85BDBD9-2324-890E-9DDF-F38EEBF96C3C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5C4C7CA-6186-775D-5F4D-AC08A3EB0E6A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901F7C2-3E2F-5666-5499-5AD076BAABBB}"/>
                  </a:ext>
                </a:extLst>
              </p:cNvPr>
              <p:cNvCxnSpPr/>
              <p:nvPr/>
            </p:nvCxnSpPr>
            <p:spPr>
              <a:xfrm>
                <a:off x="5999633" y="326743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0DFB268-3007-0880-A419-397C78AA87E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0841" y="3181741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43935D4-39F6-D1E8-FB9C-D8DB6F3E6BCD}"/>
                  </a:ext>
                </a:extLst>
              </p:cNvPr>
              <p:cNvGrpSpPr/>
              <p:nvPr/>
            </p:nvGrpSpPr>
            <p:grpSpPr>
              <a:xfrm>
                <a:off x="2560320" y="2187125"/>
                <a:ext cx="7950183" cy="2155163"/>
                <a:chOff x="2560320" y="2187125"/>
                <a:chExt cx="7950183" cy="215516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0F5B9D6-6A41-87E3-A86F-BED817353FAE}"/>
                    </a:ext>
                  </a:extLst>
                </p:cNvPr>
                <p:cNvGrpSpPr/>
                <p:nvPr/>
              </p:nvGrpSpPr>
              <p:grpSpPr>
                <a:xfrm>
                  <a:off x="2560320" y="2187125"/>
                  <a:ext cx="7950183" cy="2155163"/>
                  <a:chOff x="2560320" y="2187125"/>
                  <a:chExt cx="7950183" cy="2155163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3B6E24BA-4B99-34C5-75F3-2A082E20060E}"/>
                      </a:ext>
                    </a:extLst>
                  </p:cNvPr>
                  <p:cNvGrpSpPr/>
                  <p:nvPr/>
                </p:nvGrpSpPr>
                <p:grpSpPr>
                  <a:xfrm>
                    <a:off x="5074152" y="2187125"/>
                    <a:ext cx="5436351" cy="2155163"/>
                    <a:chOff x="5074152" y="2187125"/>
                    <a:chExt cx="5436351" cy="2155163"/>
                  </a:xfrm>
                </p:grpSpPr>
                <p:sp>
                  <p:nvSpPr>
                    <p:cNvPr id="9" name="Arrow: Bent 8">
                      <a:extLst>
                        <a:ext uri="{FF2B5EF4-FFF2-40B4-BE49-F238E27FC236}">
                          <a16:creationId xmlns:a16="http://schemas.microsoft.com/office/drawing/2014/main" id="{EAAE8E2B-1E9E-8299-2F3E-DB52A44F5A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074152" y="2187125"/>
                      <a:ext cx="1877435" cy="1965786"/>
                    </a:xfrm>
                    <a:prstGeom prst="bentArrow">
                      <a:avLst>
                        <a:gd name="adj1" fmla="val 13908"/>
                        <a:gd name="adj2" fmla="val 12926"/>
                        <a:gd name="adj3" fmla="val 5740"/>
                        <a:gd name="adj4" fmla="val 36161"/>
                      </a:avLst>
                    </a:prstGeom>
                    <a:solidFill>
                      <a:srgbClr val="FFC165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F02A1A2F-369C-25EF-59B1-A78545A1BB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482" y="3523368"/>
                      <a:ext cx="3378685" cy="818920"/>
                      <a:chOff x="5772151" y="3019708"/>
                      <a:chExt cx="1543050" cy="374002"/>
                    </a:xfrm>
                    <a:solidFill>
                      <a:srgbClr val="FF9933"/>
                    </a:solidFill>
                  </p:grpSpPr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3B513D89-C2C6-7361-1516-8891EA93EA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1" y="3136478"/>
                        <a:ext cx="1543050" cy="121072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2" name="Cylinder 61">
                        <a:extLst>
                          <a:ext uri="{FF2B5EF4-FFF2-40B4-BE49-F238E27FC236}">
                            <a16:creationId xmlns:a16="http://schemas.microsoft.com/office/drawing/2014/main" id="{7EB0BF66-320A-04DE-9123-0133A0B882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8118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3" name="Cylinder 62">
                        <a:extLst>
                          <a:ext uri="{FF2B5EF4-FFF2-40B4-BE49-F238E27FC236}">
                            <a16:creationId xmlns:a16="http://schemas.microsoft.com/office/drawing/2014/main" id="{A040758F-CDB3-5D45-3477-D81D6D635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0925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4D3D3181-DAD8-C026-B979-6FD9777C04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21165" y="3592862"/>
                      <a:ext cx="889338" cy="591354"/>
                      <a:chOff x="7315200" y="3051446"/>
                      <a:chExt cx="406162" cy="270072"/>
                    </a:xfrm>
                    <a:solidFill>
                      <a:srgbClr val="CC3300"/>
                    </a:solidFill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960DE889-F2A4-93BE-5E01-827A89027C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5200" y="3136478"/>
                        <a:ext cx="368600" cy="12107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6" name="Cylinder 55">
                        <a:extLst>
                          <a:ext uri="{FF2B5EF4-FFF2-40B4-BE49-F238E27FC236}">
                            <a16:creationId xmlns:a16="http://schemas.microsoft.com/office/drawing/2014/main" id="{A05A359C-E4EE-E253-69EA-8DC88A493C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06102" y="3051446"/>
                        <a:ext cx="215260" cy="270072"/>
                      </a:xfrm>
                      <a:prstGeom prst="can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DA13DAC8-8CE3-5135-0A8D-9C0473DE058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3064951"/>
                    <a:ext cx="24118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9933"/>
                        </a:solidFill>
                      </a:rPr>
                      <a:t>Cryogenic Backbone</a:t>
                    </a:r>
                    <a:br>
                      <a:rPr lang="en-US" b="1" dirty="0">
                        <a:solidFill>
                          <a:srgbClr val="FF9933"/>
                        </a:solidFill>
                      </a:rPr>
                    </a:br>
                    <a:r>
                      <a:rPr lang="en-US" b="1" dirty="0">
                        <a:solidFill>
                          <a:srgbClr val="FF9933"/>
                        </a:solidFill>
                      </a:rPr>
                      <a:t>(QBD)</a:t>
                    </a:r>
                    <a:endParaRPr lang="en-GB" b="1" dirty="0">
                      <a:solidFill>
                        <a:srgbClr val="FF9933"/>
                      </a:solidFill>
                    </a:endParaRPr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ABC970C-6365-FF9C-5BAF-1CE42E6062C1}"/>
                    </a:ext>
                  </a:extLst>
                </p:cNvPr>
                <p:cNvSpPr txBox="1"/>
                <p:nvPr/>
              </p:nvSpPr>
              <p:spPr>
                <a:xfrm>
                  <a:off x="6749336" y="3670288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094A71F-1F65-5E03-4D51-DD04884CFBBA}"/>
                    </a:ext>
                  </a:extLst>
                </p:cNvPr>
                <p:cNvSpPr txBox="1"/>
                <p:nvPr/>
              </p:nvSpPr>
              <p:spPr>
                <a:xfrm>
                  <a:off x="8601010" y="3700222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BE7EDD5-1331-430C-9E97-150036C4C206}"/>
                    </a:ext>
                  </a:extLst>
                </p:cNvPr>
                <p:cNvSpPr txBox="1"/>
                <p:nvPr/>
              </p:nvSpPr>
              <p:spPr>
                <a:xfrm>
                  <a:off x="10023512" y="3726430"/>
                  <a:ext cx="4619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QVE</a:t>
                  </a:r>
                  <a:endParaRPr lang="en-GB" sz="1100" b="1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B94A6F2-F972-ACF9-ECBF-DBFE86713A6C}"/>
                    </a:ext>
                  </a:extLst>
                </p:cNvPr>
                <p:cNvSpPr txBox="1"/>
                <p:nvPr/>
              </p:nvSpPr>
              <p:spPr>
                <a:xfrm rot="16200000">
                  <a:off x="4941354" y="2789730"/>
                  <a:ext cx="498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QLM</a:t>
                  </a:r>
                  <a:endParaRPr lang="en-GB" sz="1100" b="1" dirty="0"/>
                </a:p>
              </p:txBody>
            </p: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568109B-38B7-6D1B-6D19-7E92697034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9633" y="308935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D6F23E-56EE-CD2F-7F7D-9C718DCA7DA7}"/>
                  </a:ext>
                </a:extLst>
              </p:cNvPr>
              <p:cNvSpPr txBox="1"/>
              <p:nvPr/>
            </p:nvSpPr>
            <p:spPr>
              <a:xfrm>
                <a:off x="8011094" y="2851677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WPS</a:t>
                </a:r>
                <a:endParaRPr lang="en-GB" sz="1100" b="1" dirty="0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B566197-D0C9-482E-6397-2679FC6F932F}"/>
              </a:ext>
            </a:extLst>
          </p:cNvPr>
          <p:cNvSpPr txBox="1"/>
          <p:nvPr/>
        </p:nvSpPr>
        <p:spPr>
          <a:xfrm>
            <a:off x="1806277" y="1245384"/>
            <a:ext cx="1930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(QPLANT) </a:t>
            </a:r>
            <a:r>
              <a:rPr lang="en-US" sz="2400" b="1" dirty="0">
                <a:solidFill>
                  <a:srgbClr val="0070C0"/>
                </a:solidFill>
              </a:rPr>
              <a:t>&amp;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Infrastructure (QINFRA)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3422F-233E-A4B1-82EC-4A3C76AF5699}"/>
              </a:ext>
            </a:extLst>
          </p:cNvPr>
          <p:cNvSpPr txBox="1"/>
          <p:nvPr/>
        </p:nvSpPr>
        <p:spPr>
          <a:xfrm>
            <a:off x="1071363" y="473072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and white – make </a:t>
            </a:r>
            <a:r>
              <a:rPr lang="en-US" dirty="0" err="1"/>
              <a:t>paspartu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837E0-3784-324F-C725-3B3417B19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11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8C78-EECC-BAED-5885-455D5552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0" y="0"/>
            <a:ext cx="1209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70207A-6824-D960-C051-338AC5963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12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78CEE-0E44-FC74-4D04-509339CD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56706"/>
            <a:ext cx="8516539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9942-5DC7-AB7A-6BB1-A24651C64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FA301-39F2-2003-6D47-7460F3E38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13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CB7C5-4C7C-4151-846F-31D6A771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56706"/>
            <a:ext cx="8516539" cy="654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CC90E-A10B-AFD1-0A7F-BE8EDC9C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06" y="94306"/>
            <a:ext cx="5934903" cy="6763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4CF779-9072-65DC-70F4-C7E55829A240}"/>
              </a:ext>
            </a:extLst>
          </p:cNvPr>
          <p:cNvSpPr/>
          <p:nvPr/>
        </p:nvSpPr>
        <p:spPr>
          <a:xfrm>
            <a:off x="3160295" y="2229853"/>
            <a:ext cx="2061411" cy="36896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FB122-F669-555F-1325-05F66818A3E0}"/>
              </a:ext>
            </a:extLst>
          </p:cNvPr>
          <p:cNvSpPr/>
          <p:nvPr/>
        </p:nvSpPr>
        <p:spPr>
          <a:xfrm>
            <a:off x="3088106" y="3352800"/>
            <a:ext cx="2061411" cy="368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6EBD8-AD2A-1F1A-2C89-4538FB9465A7}"/>
              </a:ext>
            </a:extLst>
          </p:cNvPr>
          <p:cNvSpPr/>
          <p:nvPr/>
        </p:nvSpPr>
        <p:spPr>
          <a:xfrm>
            <a:off x="3088106" y="4096605"/>
            <a:ext cx="2061411" cy="368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8371AA-3A0B-02D3-02E1-AC105956A014}"/>
              </a:ext>
            </a:extLst>
          </p:cNvPr>
          <p:cNvSpPr/>
          <p:nvPr/>
        </p:nvSpPr>
        <p:spPr>
          <a:xfrm>
            <a:off x="3088105" y="3357378"/>
            <a:ext cx="2061411" cy="36896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E9DBA-24E1-8972-9D09-3DDB31DF54D7}"/>
              </a:ext>
            </a:extLst>
          </p:cNvPr>
          <p:cNvSpPr/>
          <p:nvPr/>
        </p:nvSpPr>
        <p:spPr>
          <a:xfrm>
            <a:off x="3088105" y="4106779"/>
            <a:ext cx="2061411" cy="36896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3CFC4-D717-203C-FC25-2D2D00662EB1}"/>
              </a:ext>
            </a:extLst>
          </p:cNvPr>
          <p:cNvSpPr txBox="1"/>
          <p:nvPr/>
        </p:nvSpPr>
        <p:spPr>
          <a:xfrm>
            <a:off x="9324975" y="647700"/>
            <a:ext cx="2305050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MCP – </a:t>
            </a:r>
            <a:r>
              <a:rPr lang="nl-BE" dirty="0" err="1"/>
              <a:t>where</a:t>
            </a:r>
            <a:r>
              <a:rPr lang="nl-BE" dirty="0"/>
              <a:t> is MCP </a:t>
            </a:r>
            <a:r>
              <a:rPr lang="nl-BE" dirty="0" err="1"/>
              <a:t>runinng</a:t>
            </a:r>
            <a:r>
              <a:rPr lang="nl-BE" dirty="0"/>
              <a:t> – </a:t>
            </a:r>
            <a:r>
              <a:rPr lang="nl-BE" dirty="0" err="1"/>
              <a:t>what</a:t>
            </a:r>
            <a:r>
              <a:rPr lang="nl-BE" dirty="0"/>
              <a:t> is windsurf?</a:t>
            </a:r>
            <a:br>
              <a:rPr lang="nl-BE" dirty="0"/>
            </a:br>
            <a:br>
              <a:rPr lang="nl-BE" dirty="0"/>
            </a:br>
            <a:r>
              <a:rPr lang="nl-BE" dirty="0"/>
              <a:t>USER wants ANACONDA via JUPYTER NOTEBOOK </a:t>
            </a:r>
            <a:r>
              <a:rPr lang="nl-BE" dirty="0" err="1"/>
              <a:t>and</a:t>
            </a:r>
            <a:r>
              <a:rPr lang="nl-BE" dirty="0"/>
              <a:t> SPYDER </a:t>
            </a:r>
            <a:r>
              <a:rPr lang="nl-BE" dirty="0" err="1"/>
              <a:t>and</a:t>
            </a:r>
            <a:r>
              <a:rPr lang="nl-BE" dirty="0"/>
              <a:t> CMB?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8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CC753-3971-F0E3-E820-022DC32B5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14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548F9-4950-4A28-78D6-F1824DF7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" y="0"/>
            <a:ext cx="120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2BB4F-C25E-6D30-1E08-E79F24343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15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92ECD-E18D-B66E-7247-9A4C99B0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65" y="0"/>
            <a:ext cx="965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8A9AC-E134-A0F7-8BFB-EE6A118BE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16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5F8B-232D-F9C2-256E-146ADDAA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5"/>
            <a:ext cx="12192000" cy="68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4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4C179-2772-64D2-2D0A-170CBEC03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A1DCF-91ED-445F-A7BB-015328184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17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07BF3-B4F1-AE51-A345-4671AFE7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5"/>
            <a:ext cx="12192000" cy="6809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2D67F-643F-DE4E-9FA4-0F3C0BAE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850590"/>
            <a:ext cx="11039475" cy="57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89E49-B837-B1E4-4D23-0087261E8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18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6816B-2FB7-2A37-50E1-9709F0F8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36" y="0"/>
            <a:ext cx="89625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33DFC-E572-4D7D-9698-9C44094B1367}"/>
              </a:ext>
            </a:extLst>
          </p:cNvPr>
          <p:cNvSpPr txBox="1"/>
          <p:nvPr/>
        </p:nvSpPr>
        <p:spPr>
          <a:xfrm>
            <a:off x="8486775" y="2228850"/>
            <a:ext cx="3705225" cy="9233297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### 1 ###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***THIS is a nice size*** - the screenshot on PPT CANVAS – Presentation style or resized with vector graphics</a:t>
            </a:r>
            <a:br>
              <a:rPr lang="en-ZA" sz="900" b="1" dirty="0"/>
            </a:br>
            <a:br>
              <a:rPr lang="en-ZA" sz="900" dirty="0"/>
            </a:br>
            <a:r>
              <a:rPr lang="en-ZA" sz="900" dirty="0"/>
              <a:t>- maybe play a splash screen or interactive glob</a:t>
            </a:r>
            <a:br>
              <a:rPr lang="en-ZA" sz="900" dirty="0"/>
            </a:br>
            <a:r>
              <a:rPr lang="en-ZA" sz="900" dirty="0"/>
              <a:t>- Source markdown</a:t>
            </a:r>
            <a:br>
              <a:rPr lang="en-ZA" sz="900" dirty="0"/>
            </a:br>
            <a:r>
              <a:rPr lang="en-ZA" sz="900" dirty="0"/>
              <a:t>-- digital twin and digital mirror + Integration</a:t>
            </a:r>
            <a:br>
              <a:rPr lang="en-ZA" sz="900" dirty="0"/>
            </a:br>
            <a:r>
              <a:rPr lang="en-ZA" sz="900" dirty="0"/>
              <a:t>--- METADATA – TEXT BOX) mirror of pdf (out).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sequence and analyse text boxes</a:t>
            </a:r>
            <a:br>
              <a:rPr lang="en-ZA" sz="900" b="1" dirty="0"/>
            </a:br>
            <a:br>
              <a:rPr lang="en-ZA" sz="900" dirty="0"/>
            </a:br>
            <a:r>
              <a:rPr lang="en-ZA" sz="900" dirty="0"/>
              <a:t>- spell or grammar plural of text</a:t>
            </a:r>
            <a:br>
              <a:rPr lang="en-ZA" sz="900" dirty="0"/>
            </a:br>
            <a:r>
              <a:rPr lang="en-ZA" sz="900" dirty="0"/>
              <a:t>--as in text plural inside text boxes or ‘texts’ inside sequential text box </a:t>
            </a:r>
            <a:br>
              <a:rPr lang="en-ZA" sz="900" dirty="0"/>
            </a:br>
            <a:r>
              <a:rPr lang="en-ZA" sz="900" dirty="0"/>
              <a:t>--- text vs ‘texts’ ? 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auto spell and style lint and build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recursive hooks(MAPPING_TOPICS).</a:t>
            </a:r>
            <a:br>
              <a:rPr lang="en-ZA" sz="900" b="1" dirty="0"/>
            </a:br>
            <a:r>
              <a:rPr lang="en-ZA" sz="900" b="1" dirty="0"/>
              <a:t>-- give a markdown version in markdown language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dirty="0"/>
              <a:t>- (bullet)</a:t>
            </a:r>
            <a:br>
              <a:rPr lang="en-ZA" sz="900" dirty="0"/>
            </a:br>
            <a:r>
              <a:rPr lang="en-ZA" sz="900" dirty="0"/>
              <a:t>-  tab bullet (level)</a:t>
            </a:r>
            <a:br>
              <a:rPr lang="en-ZA" sz="900" dirty="0"/>
            </a:br>
            <a:br>
              <a:rPr lang="en-ZA" sz="900" dirty="0"/>
            </a:br>
            <a:r>
              <a:rPr lang="en-ZA" sz="900" dirty="0"/>
              <a:t>1. NUMBERED ITEM</a:t>
            </a:r>
            <a:br>
              <a:rPr lang="en-ZA" sz="900" dirty="0"/>
            </a:br>
            <a:r>
              <a:rPr lang="en-ZA" sz="900" dirty="0"/>
              <a:t>1.1 NUMBERERD ITEM</a:t>
            </a:r>
            <a:br>
              <a:rPr lang="en-ZA" dirty="0"/>
            </a:br>
            <a:r>
              <a:rPr lang="en-ZA" dirty="0"/>
              <a:t># make the headings (some visual cue in typing – almost editor colour for types of </a:t>
            </a:r>
            <a:r>
              <a:rPr lang="en-ZA" dirty="0" err="1"/>
              <a:t>thisn</a:t>
            </a:r>
            <a:r>
              <a:rPr lang="en-ZA" dirty="0"/>
              <a:t> </a:t>
            </a:r>
            <a:r>
              <a:rPr lang="en-ZA" dirty="0" err="1"/>
              <a:t>headins</a:t>
            </a:r>
            <a:r>
              <a:rPr lang="en-ZA" dirty="0"/>
              <a:t> bullets </a:t>
            </a:r>
            <a:r>
              <a:rPr lang="en-ZA" dirty="0" err="1"/>
              <a:t>parapha</a:t>
            </a:r>
            <a:r>
              <a:rPr lang="en-ZA" dirty="0"/>
              <a:t> – or text box </a:t>
            </a:r>
            <a:br>
              <a:rPr lang="en-ZA" dirty="0"/>
            </a:br>
            <a:r>
              <a:rPr lang="en-ZA" dirty="0"/>
              <a:t># use default font and style as per artefacts(generate USER slide deck from PPT (and other visual scans – but ALL PPT is primary – input sources – possible - </a:t>
            </a:r>
            <a:br>
              <a:rPr lang="en-ZA" dirty="0"/>
            </a:br>
            <a:r>
              <a:rPr lang="en-ZA" sz="1200" dirty="0"/>
              <a:t># make a IDE and CMB handover – USER (typing environment – in ppt withing TEKST box and markdown and pdf and image(picture – only vector graphs accepted</a:t>
            </a:r>
            <a:br>
              <a:rPr lang="en-ZA" sz="1200" dirty="0"/>
            </a:br>
            <a:br>
              <a:rPr lang="en-ZA" sz="1200" dirty="0"/>
            </a:br>
            <a:r>
              <a:rPr lang="en-ZA" sz="1200" dirty="0"/>
              <a:t># USE style from PDF engine</a:t>
            </a:r>
            <a:br>
              <a:rPr lang="en-ZA" sz="1200" dirty="0"/>
            </a:br>
            <a:r>
              <a:rPr lang="en-ZA" sz="1200" dirty="0"/>
              <a:t>## give index and reference (like ‘VS CODE’ (underlined files – to open in editor) – </a:t>
            </a:r>
            <a:br>
              <a:rPr lang="en-ZA" sz="1200" dirty="0"/>
            </a:br>
            <a:r>
              <a:rPr lang="en-ZA" sz="1200" dirty="0"/>
              <a:t>## also file explorer update for INPUT – as resource INDEX – but made into easy accessible SQL – to only ‘download’ the real ‘full’ version ‘on demand’ </a:t>
            </a:r>
            <a:br>
              <a:rPr lang="en-ZA" sz="1200" dirty="0"/>
            </a:br>
            <a:br>
              <a:rPr lang="en-ZA" sz="1200" dirty="0"/>
            </a:br>
            <a:r>
              <a:rPr lang="en-ZA" sz="1200" dirty="0"/>
              <a:t># make all BASELINE() DOCUMENTS(), CANDIDATE(), INPUT(), OUTPUT(), HUMAN(), -VISUAL() drawings, artefacts and 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4361A-AC73-58B2-F097-BCEC90555E41}"/>
              </a:ext>
            </a:extLst>
          </p:cNvPr>
          <p:cNvSpPr txBox="1"/>
          <p:nvPr/>
        </p:nvSpPr>
        <p:spPr>
          <a:xfrm>
            <a:off x="180975" y="2409825"/>
            <a:ext cx="3705225" cy="3277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br>
              <a:rPr lang="en-ZA" sz="900" b="1" dirty="0"/>
            </a:br>
            <a:r>
              <a:rPr lang="en-ZA" sz="900" b="1" dirty="0"/>
              <a:t>### 2 ###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Visual Styling and </a:t>
            </a:r>
            <a:r>
              <a:rPr lang="en-ZA" sz="900" b="1" dirty="0" err="1"/>
              <a:t>slinde</a:t>
            </a:r>
            <a:r>
              <a:rPr lang="en-ZA" sz="900" b="1" dirty="0"/>
              <a:t> content and layout orchestration based on USER library (mainly) pdf as starting point.</a:t>
            </a:r>
            <a:br>
              <a:rPr lang="en-ZA" sz="900" b="1" dirty="0"/>
            </a:br>
            <a:r>
              <a:rPr lang="en-ZA" sz="900" b="1" dirty="0"/>
              <a:t>###</a:t>
            </a: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r>
              <a:rPr lang="en-ZA" sz="900" dirty="0"/>
              <a:t>1. Purpose</a:t>
            </a:r>
            <a:br>
              <a:rPr lang="en-ZA" sz="900" dirty="0"/>
            </a:br>
            <a:r>
              <a:rPr lang="en-ZA" sz="900" dirty="0"/>
              <a:t>2. Expected Outcome</a:t>
            </a:r>
            <a:br>
              <a:rPr lang="en-ZA" sz="900" dirty="0"/>
            </a:br>
            <a:r>
              <a:rPr lang="en-ZA" sz="900" dirty="0"/>
              <a:t>3. Planned execution (optional)</a:t>
            </a:r>
            <a:br>
              <a:rPr lang="en-ZA" sz="900" dirty="0"/>
            </a:br>
            <a:r>
              <a:rPr lang="en-ZA" sz="900" dirty="0"/>
              <a:t>4. Execution – step wise run, feedback, run feedback run (capture steps and current position in STEP sequence?</a:t>
            </a:r>
            <a:br>
              <a:rPr lang="en-ZA" sz="900" dirty="0"/>
            </a:br>
            <a:r>
              <a:rPr lang="en-ZA" sz="900" dirty="0"/>
              <a:t>- Keep ‘live update’</a:t>
            </a:r>
            <a:br>
              <a:rPr lang="en-ZA" sz="900" dirty="0"/>
            </a:br>
            <a:r>
              <a:rPr lang="en-ZA" sz="900" dirty="0"/>
              <a:t>-- </a:t>
            </a:r>
            <a:r>
              <a:rPr lang="en-ZA" sz="900" dirty="0" err="1"/>
              <a:t>live_update</a:t>
            </a:r>
            <a:r>
              <a:rPr lang="en-ZA" sz="900" dirty="0"/>
              <a:t>: snapshot of current state(updated or last handover, manifest(optional – [CMB </a:t>
            </a:r>
            <a:r>
              <a:rPr lang="en-ZA" sz="900" dirty="0">
                <a:sym typeface="Wingdings" panose="05000000000000000000" pitchFamily="2" charset="2"/>
              </a:rPr>
              <a:t>[KEB] communication via GITHUB handover (orchestration of </a:t>
            </a:r>
            <a:br>
              <a:rPr lang="en-ZA" sz="900" dirty="0"/>
            </a:br>
            <a:br>
              <a:rPr lang="en-ZA" sz="900" b="1" dirty="0"/>
            </a:br>
            <a:r>
              <a:rPr lang="en-ZA" sz="900" b="1" dirty="0"/>
              <a:t>### 2 ###</a:t>
            </a:r>
            <a:br>
              <a:rPr lang="en-ZA" sz="900" b="1" dirty="0"/>
            </a:br>
            <a:br>
              <a:rPr lang="nl-B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2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7C9BF-5149-ED30-0A57-6165ACDB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6070C-F1F6-ED22-82C9-D9297BCE9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19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F6E37-6452-063D-37AF-0C1561C7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36" y="0"/>
            <a:ext cx="89625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3972D-0534-2C18-FC31-C561BE41ECB9}"/>
              </a:ext>
            </a:extLst>
          </p:cNvPr>
          <p:cNvSpPr txBox="1"/>
          <p:nvPr/>
        </p:nvSpPr>
        <p:spPr>
          <a:xfrm>
            <a:off x="8486775" y="2228850"/>
            <a:ext cx="3705225" cy="4247317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### 1 ###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***THIS is a nice size*** - the screenshot on PPT CANVAS – Presentation style or resized with vector graphics</a:t>
            </a:r>
            <a:br>
              <a:rPr lang="en-ZA" sz="900" b="1" dirty="0"/>
            </a:br>
            <a:br>
              <a:rPr lang="en-ZA" sz="900" dirty="0"/>
            </a:br>
            <a:r>
              <a:rPr lang="en-ZA" sz="900" dirty="0"/>
              <a:t>- maybe play a splash screen or interactive glob</a:t>
            </a:r>
            <a:br>
              <a:rPr lang="en-ZA" sz="900" dirty="0"/>
            </a:br>
            <a:r>
              <a:rPr lang="en-ZA" sz="900" dirty="0"/>
              <a:t>- Source markdown</a:t>
            </a:r>
            <a:br>
              <a:rPr lang="en-ZA" sz="900" dirty="0"/>
            </a:br>
            <a:r>
              <a:rPr lang="en-ZA" sz="900" dirty="0"/>
              <a:t>-- digital twin and digital mirror + Integration</a:t>
            </a:r>
            <a:br>
              <a:rPr lang="en-ZA" sz="900" dirty="0"/>
            </a:br>
            <a:r>
              <a:rPr lang="en-ZA" sz="900" dirty="0"/>
              <a:t>--- METADATA – TEXT BOX) mirror of pdf (out).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sequence and analyse text boxes</a:t>
            </a:r>
            <a:br>
              <a:rPr lang="en-ZA" sz="900" b="1" dirty="0"/>
            </a:br>
            <a:br>
              <a:rPr lang="en-ZA" sz="900" dirty="0"/>
            </a:br>
            <a:r>
              <a:rPr lang="en-ZA" sz="900" dirty="0"/>
              <a:t>- spell or grammar plural of text</a:t>
            </a:r>
            <a:br>
              <a:rPr lang="en-ZA" sz="900" dirty="0"/>
            </a:br>
            <a:r>
              <a:rPr lang="en-ZA" sz="900" dirty="0"/>
              <a:t>--as in text plural inside text boxes or ‘texts’ inside sequential text box </a:t>
            </a:r>
            <a:br>
              <a:rPr lang="en-ZA" sz="900" dirty="0"/>
            </a:br>
            <a:r>
              <a:rPr lang="en-ZA" sz="900" dirty="0"/>
              <a:t>--- text vs ‘texts’ ? 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auto spell and style lint and build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recursive hooks(MAPPING_TOPICS).</a:t>
            </a:r>
            <a:br>
              <a:rPr lang="en-ZA" sz="900" b="1" dirty="0"/>
            </a:br>
            <a:r>
              <a:rPr lang="en-ZA" sz="900" b="1" dirty="0"/>
              <a:t>-- give a markdown version in markdown language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dirty="0"/>
              <a:t>- (bullet)</a:t>
            </a:r>
            <a:br>
              <a:rPr lang="en-ZA" sz="900" dirty="0"/>
            </a:br>
            <a:r>
              <a:rPr lang="en-ZA" sz="900" dirty="0"/>
              <a:t>-  tab bullet (level)</a:t>
            </a:r>
            <a:br>
              <a:rPr lang="en-ZA" sz="900" dirty="0"/>
            </a:br>
            <a:br>
              <a:rPr lang="en-ZA" sz="900" dirty="0"/>
            </a:br>
            <a:r>
              <a:rPr lang="en-ZA" sz="900" dirty="0"/>
              <a:t>1. NUMBERED ITEM</a:t>
            </a:r>
            <a:br>
              <a:rPr lang="en-ZA" sz="900" dirty="0"/>
            </a:br>
            <a:r>
              <a:rPr lang="en-ZA" sz="900" dirty="0"/>
              <a:t>1.1 NUMBERERD ITEM</a:t>
            </a:r>
            <a:br>
              <a:rPr lang="en-ZA" dirty="0"/>
            </a:b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372AA-69F2-B583-8A8E-BF77B767445B}"/>
              </a:ext>
            </a:extLst>
          </p:cNvPr>
          <p:cNvSpPr txBox="1"/>
          <p:nvPr/>
        </p:nvSpPr>
        <p:spPr>
          <a:xfrm>
            <a:off x="180975" y="2409825"/>
            <a:ext cx="3705225" cy="3000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br>
              <a:rPr lang="en-ZA" sz="900" b="1" dirty="0"/>
            </a:br>
            <a:r>
              <a:rPr lang="en-ZA" sz="900" b="1" dirty="0"/>
              <a:t>### 2 ###</a:t>
            </a: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r>
              <a:rPr lang="en-ZA" sz="900" dirty="0"/>
              <a:t>1. Purpose</a:t>
            </a:r>
            <a:br>
              <a:rPr lang="en-ZA" sz="900" dirty="0"/>
            </a:br>
            <a:r>
              <a:rPr lang="en-ZA" sz="900" dirty="0"/>
              <a:t>2. Expected Outcome</a:t>
            </a:r>
            <a:br>
              <a:rPr lang="en-ZA" sz="900" dirty="0"/>
            </a:br>
            <a:r>
              <a:rPr lang="en-ZA" sz="900" dirty="0"/>
              <a:t>3. Planned execution (optional)</a:t>
            </a:r>
            <a:br>
              <a:rPr lang="en-ZA" sz="900" dirty="0"/>
            </a:br>
            <a:r>
              <a:rPr lang="en-ZA" sz="900" dirty="0"/>
              <a:t>4. Execution – step wise run, feedback, run feedback run (capture steps and current position in STEP sequence?</a:t>
            </a:r>
            <a:br>
              <a:rPr lang="en-ZA" sz="900" dirty="0"/>
            </a:br>
            <a:r>
              <a:rPr lang="en-ZA" sz="900" dirty="0"/>
              <a:t>- Keep ‘live update’</a:t>
            </a:r>
            <a:br>
              <a:rPr lang="en-ZA" sz="900" dirty="0"/>
            </a:br>
            <a:r>
              <a:rPr lang="en-ZA" sz="900" dirty="0"/>
              <a:t>-- </a:t>
            </a:r>
            <a:r>
              <a:rPr lang="en-ZA" sz="900" dirty="0" err="1"/>
              <a:t>live_update</a:t>
            </a:r>
            <a:r>
              <a:rPr lang="en-ZA" sz="900" dirty="0"/>
              <a:t>: snapshot of current state(updated or last handover, manifest(optional – [CMB </a:t>
            </a:r>
            <a:r>
              <a:rPr lang="en-ZA" sz="900" dirty="0">
                <a:sym typeface="Wingdings" panose="05000000000000000000" pitchFamily="2" charset="2"/>
              </a:rPr>
              <a:t>[KEB] communication via GITHUB handover (orchestration of </a:t>
            </a:r>
            <a:br>
              <a:rPr lang="en-ZA" sz="900" dirty="0"/>
            </a:br>
            <a:br>
              <a:rPr lang="en-ZA" sz="900" b="1" dirty="0"/>
            </a:br>
            <a:r>
              <a:rPr lang="en-ZA" sz="900" b="1" dirty="0"/>
              <a:t>### 2 ###</a:t>
            </a:r>
            <a:br>
              <a:rPr lang="en-ZA" sz="900" b="1" dirty="0"/>
            </a:br>
            <a:br>
              <a:rPr lang="nl-B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0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endParaRPr lang="en-US" sz="1400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81816590"/>
              </p:ext>
            </p:extLst>
          </p:nvPr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965041"/>
            <a:chOff x="4891077" y="3099614"/>
            <a:chExt cx="1210491" cy="9650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377108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DE96B6-DD61-ABF0-DA57-0B7C96F9945B}"/>
              </a:ext>
            </a:extLst>
          </p:cNvPr>
          <p:cNvGrpSpPr/>
          <p:nvPr/>
        </p:nvGrpSpPr>
        <p:grpSpPr>
          <a:xfrm>
            <a:off x="4461844" y="3445433"/>
            <a:ext cx="1210491" cy="1859245"/>
            <a:chOff x="4461844" y="3445433"/>
            <a:chExt cx="1210491" cy="18592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461844" y="4658347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532" y="3445433"/>
              <a:ext cx="181951" cy="21825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7943079"/>
                </p:ext>
              </p:extLst>
            </p:nvPr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5774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5774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45774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876C5-194C-B2E8-02B9-D91042A8A128}"/>
              </a:ext>
            </a:extLst>
          </p:cNvPr>
          <p:cNvSpPr txBox="1"/>
          <p:nvPr/>
        </p:nvSpPr>
        <p:spPr>
          <a:xfrm>
            <a:off x="1911505" y="2887167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63C3A-AFF0-4D38-60F1-D0CF47CEACF6}"/>
              </a:ext>
            </a:extLst>
          </p:cNvPr>
          <p:cNvSpPr txBox="1"/>
          <p:nvPr/>
        </p:nvSpPr>
        <p:spPr>
          <a:xfrm>
            <a:off x="1911505" y="3743109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9E43-8318-4BBB-ADF8-36E3D47BA87D}"/>
              </a:ext>
            </a:extLst>
          </p:cNvPr>
          <p:cNvSpPr txBox="1"/>
          <p:nvPr/>
        </p:nvSpPr>
        <p:spPr>
          <a:xfrm>
            <a:off x="4306050" y="3751007"/>
            <a:ext cx="4154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40E5C-48F1-EDA6-190D-16ED781E9E92}"/>
              </a:ext>
            </a:extLst>
          </p:cNvPr>
          <p:cNvSpPr txBox="1"/>
          <p:nvPr/>
        </p:nvSpPr>
        <p:spPr>
          <a:xfrm>
            <a:off x="3370815" y="3746891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[scope NFS]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46532-4282-9E7B-EB5F-0D47DE28FB2B}"/>
              </a:ext>
            </a:extLst>
          </p:cNvPr>
          <p:cNvCxnSpPr>
            <a:cxnSpLocks/>
          </p:cNvCxnSpPr>
          <p:nvPr/>
        </p:nvCxnSpPr>
        <p:spPr>
          <a:xfrm>
            <a:off x="4711998" y="3664791"/>
            <a:ext cx="0" cy="10138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1B6-6599-B0DD-6502-D603AFED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D53899-F356-7AD2-241B-E7A36915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20</a:t>
            </a:fld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E0BF3-181A-BD51-2DB9-9C347B24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36" y="0"/>
            <a:ext cx="89625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F38AE-B297-72A5-5302-F34232510E81}"/>
              </a:ext>
            </a:extLst>
          </p:cNvPr>
          <p:cNvSpPr txBox="1"/>
          <p:nvPr/>
        </p:nvSpPr>
        <p:spPr>
          <a:xfrm>
            <a:off x="8486775" y="2228850"/>
            <a:ext cx="3705225" cy="4247317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### 1 ###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b="1" dirty="0"/>
              <a:t>***THIS is a nice size*** - the screenshot on PPT CANVAS – Presentation style or resized with vector graphics</a:t>
            </a:r>
            <a:br>
              <a:rPr lang="en-ZA" sz="900" b="1" dirty="0"/>
            </a:br>
            <a:br>
              <a:rPr lang="en-ZA" sz="900" dirty="0"/>
            </a:br>
            <a:r>
              <a:rPr lang="en-ZA" sz="900" dirty="0"/>
              <a:t>- maybe play a splash screen or interactive glob</a:t>
            </a:r>
            <a:br>
              <a:rPr lang="en-ZA" sz="900" dirty="0"/>
            </a:br>
            <a:r>
              <a:rPr lang="en-ZA" sz="900" dirty="0"/>
              <a:t>- Source markdown</a:t>
            </a:r>
            <a:br>
              <a:rPr lang="en-ZA" sz="900" dirty="0"/>
            </a:br>
            <a:r>
              <a:rPr lang="en-ZA" sz="900" dirty="0"/>
              <a:t>-- digital twin and digital mirror + Integration</a:t>
            </a:r>
            <a:br>
              <a:rPr lang="en-ZA" sz="900" dirty="0"/>
            </a:br>
            <a:r>
              <a:rPr lang="en-ZA" sz="900" dirty="0"/>
              <a:t>--- METADATA – TEXT BOX) mirror of pdf (out).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sequence and analyse text boxes</a:t>
            </a:r>
            <a:br>
              <a:rPr lang="en-ZA" sz="900" b="1" dirty="0"/>
            </a:br>
            <a:br>
              <a:rPr lang="en-ZA" sz="900" dirty="0"/>
            </a:br>
            <a:r>
              <a:rPr lang="en-ZA" sz="900" dirty="0"/>
              <a:t>- spell or grammar plural of text</a:t>
            </a:r>
            <a:br>
              <a:rPr lang="en-ZA" sz="900" dirty="0"/>
            </a:br>
            <a:r>
              <a:rPr lang="en-ZA" sz="900" dirty="0"/>
              <a:t>--as in text plural inside text boxes or ‘texts’ inside sequential text box </a:t>
            </a:r>
            <a:br>
              <a:rPr lang="en-ZA" sz="900" dirty="0"/>
            </a:br>
            <a:r>
              <a:rPr lang="en-ZA" sz="900" dirty="0"/>
              <a:t>--- text vs ‘texts’ ? 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auto spell and style lint and build</a:t>
            </a:r>
            <a:br>
              <a:rPr lang="en-ZA" sz="900" dirty="0"/>
            </a:br>
            <a:br>
              <a:rPr lang="en-ZA" sz="900" dirty="0"/>
            </a:br>
            <a:r>
              <a:rPr lang="en-ZA" sz="900" b="1" dirty="0"/>
              <a:t># recursive hooks(MAPPING_TOPICS).</a:t>
            </a:r>
            <a:br>
              <a:rPr lang="en-ZA" sz="900" b="1" dirty="0"/>
            </a:br>
            <a:r>
              <a:rPr lang="en-ZA" sz="900" b="1" dirty="0"/>
              <a:t>-- give a markdown version in markdown language</a:t>
            </a:r>
            <a:br>
              <a:rPr lang="en-ZA" sz="900" b="1" dirty="0"/>
            </a:br>
            <a:br>
              <a:rPr lang="en-ZA" sz="900" b="1" dirty="0"/>
            </a:br>
            <a:r>
              <a:rPr lang="en-ZA" sz="900" dirty="0"/>
              <a:t>- (bullet)</a:t>
            </a:r>
            <a:br>
              <a:rPr lang="en-ZA" sz="900" dirty="0"/>
            </a:br>
            <a:r>
              <a:rPr lang="en-ZA" sz="900" dirty="0"/>
              <a:t>-  tab bullet (level)</a:t>
            </a:r>
            <a:br>
              <a:rPr lang="en-ZA" sz="900" dirty="0"/>
            </a:br>
            <a:br>
              <a:rPr lang="en-ZA" sz="900" dirty="0"/>
            </a:br>
            <a:r>
              <a:rPr lang="en-ZA" sz="900" dirty="0"/>
              <a:t>1. NUMBERED ITEM</a:t>
            </a:r>
            <a:br>
              <a:rPr lang="en-ZA" sz="900" dirty="0"/>
            </a:br>
            <a:r>
              <a:rPr lang="en-ZA" sz="900" dirty="0"/>
              <a:t>1.1 NUMBERERD ITEM</a:t>
            </a:r>
            <a:br>
              <a:rPr lang="en-ZA" dirty="0"/>
            </a:b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8CA8A-5A95-0E23-91DE-12253D26E8EA}"/>
              </a:ext>
            </a:extLst>
          </p:cNvPr>
          <p:cNvSpPr txBox="1"/>
          <p:nvPr/>
        </p:nvSpPr>
        <p:spPr>
          <a:xfrm>
            <a:off x="180975" y="2409825"/>
            <a:ext cx="3705225" cy="3000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br>
              <a:rPr lang="en-ZA" sz="900" b="1" dirty="0"/>
            </a:br>
            <a:r>
              <a:rPr lang="en-ZA" sz="900" b="1" dirty="0"/>
              <a:t>### 2 ###</a:t>
            </a: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br>
              <a:rPr lang="en-ZA" sz="900" b="1" dirty="0"/>
            </a:br>
            <a:r>
              <a:rPr lang="en-ZA" sz="900" dirty="0"/>
              <a:t>1. Purpose</a:t>
            </a:r>
            <a:br>
              <a:rPr lang="en-ZA" sz="900" dirty="0"/>
            </a:br>
            <a:r>
              <a:rPr lang="en-ZA" sz="900" dirty="0"/>
              <a:t>2. Expected Outcome</a:t>
            </a:r>
            <a:br>
              <a:rPr lang="en-ZA" sz="900" dirty="0"/>
            </a:br>
            <a:r>
              <a:rPr lang="en-ZA" sz="900" dirty="0"/>
              <a:t>3. Planned execution (optional)</a:t>
            </a:r>
            <a:br>
              <a:rPr lang="en-ZA" sz="900" dirty="0"/>
            </a:br>
            <a:r>
              <a:rPr lang="en-ZA" sz="900" dirty="0"/>
              <a:t>4. Execution – step wise run, feedback, run feedback run (capture steps and current position in STEP sequence?</a:t>
            </a:r>
            <a:br>
              <a:rPr lang="en-ZA" sz="900" dirty="0"/>
            </a:br>
            <a:r>
              <a:rPr lang="en-ZA" sz="900" dirty="0"/>
              <a:t>- Keep ‘live update’</a:t>
            </a:r>
            <a:br>
              <a:rPr lang="en-ZA" sz="900" dirty="0"/>
            </a:br>
            <a:r>
              <a:rPr lang="en-ZA" sz="900" dirty="0"/>
              <a:t>-- </a:t>
            </a:r>
            <a:r>
              <a:rPr lang="en-ZA" sz="900" dirty="0" err="1"/>
              <a:t>live_update</a:t>
            </a:r>
            <a:r>
              <a:rPr lang="en-ZA" sz="900" dirty="0"/>
              <a:t>: snapshot of current state(updated or last handover, manifest(optional – [CMB </a:t>
            </a:r>
            <a:r>
              <a:rPr lang="en-ZA" sz="900" dirty="0">
                <a:sym typeface="Wingdings" panose="05000000000000000000" pitchFamily="2" charset="2"/>
              </a:rPr>
              <a:t>[KEB] communication via GITHUB handover (orchestration of </a:t>
            </a:r>
            <a:br>
              <a:rPr lang="en-ZA" sz="900" dirty="0"/>
            </a:br>
            <a:br>
              <a:rPr lang="en-ZA" sz="900" b="1" dirty="0"/>
            </a:br>
            <a:r>
              <a:rPr lang="en-ZA" sz="900" b="1" dirty="0"/>
              <a:t>### 2 ###</a:t>
            </a:r>
            <a:br>
              <a:rPr lang="en-ZA" sz="900" b="1" dirty="0"/>
            </a:br>
            <a:br>
              <a:rPr lang="nl-B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43FF-2A6D-E0A2-6C68-1C8604BA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6962C-A936-BB93-9A1E-A8F8619C5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CB86A-1D5C-E7B5-7685-FD2BC04A5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21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DCC7-71B1-4A08-4EE3-78BABA48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471"/>
            <a:ext cx="12192000" cy="61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B85D-CB68-17FF-6057-8ED92DAC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5274-258B-E1DC-4025-3883AB55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58114-2A0A-D14A-976F-5185BC8C7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A2D1-8B2C-7EBA-4AE9-FEA81C99E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22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5E4A6-AE51-7F05-DD25-A625BF18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880707"/>
            <a:ext cx="925006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A1BE-A537-BB1E-85F0-C255182E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784D-9E7B-EDC4-0295-B587FB1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92D7-DAAE-DF3E-BFFB-6336DD4A6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368D5-D0E0-6E54-D846-682CAC2E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23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7AA4B-42FA-B75B-1AC9-2B7F9D23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880707"/>
            <a:ext cx="925006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66F-2E63-8109-A1E0-B2D751D4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F0E16-B4D6-324D-CA39-95AF6EB4FD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C922E-71E7-134F-F3F9-AC160BD17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24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2C887-A3FB-C18F-F467-F6D6676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76" y="0"/>
            <a:ext cx="6601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CBDC-1551-8DBB-C612-901DE1CFD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FC85-D97B-5C4C-295F-58D50C7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6392B-8223-14CA-0755-DCCCAD4D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C082-E3B3-81F0-6D22-A628C3600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25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283CE-AFDF-CA2D-18A7-35752133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76" y="0"/>
            <a:ext cx="660124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3B3F8-7B6E-F773-BC23-A18E72B8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50" y="0"/>
            <a:ext cx="80595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78EAF-E340-3972-12AE-C9E39FAE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126" y="304364"/>
            <a:ext cx="7325747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A880-3C06-78E5-5189-503C114D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ECD19-274B-4683-7A97-8C6A6548C6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341E-3DCE-657B-16A1-DD8EC8068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26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EDF7B-DD0C-D3C3-8A92-B32560D8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0"/>
            <a:ext cx="12192000" cy="68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3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C5CC-2947-8C9F-7344-9AE7ED5C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DBFE-49BB-A610-D8EC-2B08DA86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05408-9B63-6D7C-366B-C0FB5EED08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C5839-05F8-92B0-ADD6-343161F9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27</a:t>
            </a:fld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A7751-CB2F-741B-7AD0-8C25BFB5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1" t="1002" r="23749" b="-1002"/>
          <a:stretch/>
        </p:blipFill>
        <p:spPr>
          <a:xfrm>
            <a:off x="-2819400" y="147551"/>
            <a:ext cx="8686800" cy="68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7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9BA9-3180-EA5F-33B1-06B308C2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51D1F-8BB3-7081-7B41-E50BC2A236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507BC-4DD3-2213-F988-D8709AE95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E3FFF-75A8-48DE-01EB-8EAE2B45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1"/>
            <a:ext cx="12192000" cy="683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9CF-2DA5-D978-F2E9-9A3F8162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AD1E0-30EA-0CE5-9FDA-9EE3C2189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72ED-685A-C4F0-012B-A2A8F214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29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90E48-3E63-B0E5-17D1-31FB8FD0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8"/>
            <a:ext cx="12192000" cy="68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endParaRPr lang="en-US" sz="1400" dirty="0"/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965041"/>
            <a:chOff x="4891077" y="3099614"/>
            <a:chExt cx="1210491" cy="9650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DE96B6-DD61-ABF0-DA57-0B7C96F9945B}"/>
              </a:ext>
            </a:extLst>
          </p:cNvPr>
          <p:cNvGrpSpPr/>
          <p:nvPr/>
        </p:nvGrpSpPr>
        <p:grpSpPr>
          <a:xfrm>
            <a:off x="4461844" y="3445433"/>
            <a:ext cx="1210491" cy="1859245"/>
            <a:chOff x="4461844" y="3445433"/>
            <a:chExt cx="1210491" cy="18592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461844" y="4658347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532" y="3445433"/>
              <a:ext cx="181951" cy="21825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876C5-194C-B2E8-02B9-D91042A8A128}"/>
              </a:ext>
            </a:extLst>
          </p:cNvPr>
          <p:cNvSpPr txBox="1"/>
          <p:nvPr/>
        </p:nvSpPr>
        <p:spPr>
          <a:xfrm>
            <a:off x="1911505" y="2887167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63C3A-AFF0-4D38-60F1-D0CF47CEACF6}"/>
              </a:ext>
            </a:extLst>
          </p:cNvPr>
          <p:cNvSpPr txBox="1"/>
          <p:nvPr/>
        </p:nvSpPr>
        <p:spPr>
          <a:xfrm>
            <a:off x="1911505" y="3743109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9E43-8318-4BBB-ADF8-36E3D47BA87D}"/>
              </a:ext>
            </a:extLst>
          </p:cNvPr>
          <p:cNvSpPr txBox="1"/>
          <p:nvPr/>
        </p:nvSpPr>
        <p:spPr>
          <a:xfrm>
            <a:off x="4306050" y="3751007"/>
            <a:ext cx="4154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40E5C-48F1-EDA6-190D-16ED781E9E92}"/>
              </a:ext>
            </a:extLst>
          </p:cNvPr>
          <p:cNvSpPr txBox="1"/>
          <p:nvPr/>
        </p:nvSpPr>
        <p:spPr>
          <a:xfrm>
            <a:off x="3370815" y="3746891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[scope NFS]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46532-4282-9E7B-EB5F-0D47DE28FB2B}"/>
              </a:ext>
            </a:extLst>
          </p:cNvPr>
          <p:cNvCxnSpPr>
            <a:cxnSpLocks/>
          </p:cNvCxnSpPr>
          <p:nvPr/>
        </p:nvCxnSpPr>
        <p:spPr>
          <a:xfrm>
            <a:off x="4711998" y="3664791"/>
            <a:ext cx="0" cy="10138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C6E75C-76E3-87ED-8005-935F2A7E56F4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 w="762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E3FC179-879F-4106-96BB-374C4D5E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66947"/>
              </p:ext>
            </p:extLst>
          </p:nvPr>
        </p:nvGraphicFramePr>
        <p:xfrm>
          <a:off x="10709984" y="4835396"/>
          <a:ext cx="1017231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7231">
                  <a:extLst>
                    <a:ext uri="{9D8B030D-6E8A-4147-A177-3AD203B41FA5}">
                      <a16:colId xmlns:a16="http://schemas.microsoft.com/office/drawing/2014/main" val="3264634410"/>
                    </a:ext>
                  </a:extLst>
                </a:gridCol>
              </a:tblGrid>
              <a:tr h="448441">
                <a:tc>
                  <a:txBody>
                    <a:bodyPr/>
                    <a:lstStyle/>
                    <a:p>
                      <a:r>
                        <a:rPr lang="en-US" sz="1400" dirty="0"/>
                        <a:t>Tender Package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35679"/>
                  </a:ext>
                </a:extLst>
              </a:tr>
              <a:tr h="2273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</a:rPr>
                        <a:t>Tender01</a:t>
                      </a:r>
                      <a:endParaRPr lang="en-GB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57293"/>
                  </a:ext>
                </a:extLst>
              </a:tr>
              <a:tr h="2273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Tender02</a:t>
                      </a:r>
                      <a:endParaRPr lang="en-GB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49447"/>
                  </a:ext>
                </a:extLst>
              </a:tr>
              <a:tr h="2273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Other Tenders</a:t>
                      </a:r>
                      <a:endParaRPr lang="en-GB" sz="14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3177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C16D6A42-2920-C894-0DA2-D968CA9EE2FF}"/>
              </a:ext>
            </a:extLst>
          </p:cNvPr>
          <p:cNvSpPr/>
          <p:nvPr/>
        </p:nvSpPr>
        <p:spPr>
          <a:xfrm>
            <a:off x="4824345" y="2862343"/>
            <a:ext cx="2781820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01BFDE2-71B1-78D8-2E90-69D40680B5B3}"/>
              </a:ext>
            </a:extLst>
          </p:cNvPr>
          <p:cNvSpPr/>
          <p:nvPr/>
        </p:nvSpPr>
        <p:spPr>
          <a:xfrm>
            <a:off x="454026" y="2862718"/>
            <a:ext cx="2781820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4166A8-CCAD-5D97-DBB4-6BC7C1C46DFC}"/>
              </a:ext>
            </a:extLst>
          </p:cNvPr>
          <p:cNvSpPr/>
          <p:nvPr/>
        </p:nvSpPr>
        <p:spPr>
          <a:xfrm>
            <a:off x="447767" y="4554131"/>
            <a:ext cx="1333666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DBD583-65B6-DDFD-F25F-C347AA7750D3}"/>
              </a:ext>
            </a:extLst>
          </p:cNvPr>
          <p:cNvSpPr/>
          <p:nvPr/>
        </p:nvSpPr>
        <p:spPr>
          <a:xfrm>
            <a:off x="3377115" y="2866122"/>
            <a:ext cx="1333026" cy="767805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B386E82-B877-C8F7-C592-E8365BD3381A}"/>
              </a:ext>
            </a:extLst>
          </p:cNvPr>
          <p:cNvSpPr/>
          <p:nvPr/>
        </p:nvSpPr>
        <p:spPr>
          <a:xfrm>
            <a:off x="1942444" y="4483309"/>
            <a:ext cx="1009571" cy="165351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BAF6-1971-F7B2-205E-5F754D9C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C6A4E-D253-89A1-5AB2-7D21FB0712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370FA-2737-66F2-BD27-0C2357A85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30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4B4F0-E789-089D-117D-78FD38AD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2"/>
            <a:ext cx="12192000" cy="6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C96C-83B6-82E3-83A7-47C6B39C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25ACA-3792-8EFC-22A0-A9E5CBD48F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D165-7354-299C-CE6F-3452A83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31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9285E-C150-DBC0-430A-5908E7B7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6"/>
            <a:ext cx="12192000" cy="67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2AF0-FA71-B2BB-21FC-CBE7B67F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A78A6-13C0-318A-BBBC-9136C3E7FB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BE2F8-6700-8E55-74B6-8F7A7C9D4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32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3FB23-3218-AEF7-4B2C-0A5BE4FF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5"/>
            <a:ext cx="12192000" cy="67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34A1-C6A5-85C1-C713-863C3DBD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86798-9632-A318-626E-0EAC655B82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C910B-EF03-3D09-5370-BEA4B8743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33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0CCFE-B867-4573-8422-CBAC3535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2"/>
            <a:ext cx="12192000" cy="68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7853-67C6-BB02-8F36-2396598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08338-CBEC-7A55-AF91-89728735A5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36F42-0510-2BB1-43A4-3B8FC8F77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34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6CFB9-A747-6C4F-BF09-C44807CB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4" y="3419473"/>
            <a:ext cx="47632" cy="19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6B9EA-8BEB-9B97-9D1A-112B95A0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4" y="3419473"/>
            <a:ext cx="47632" cy="1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2B4B0-8C11-8108-F5FB-4B78C5E4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93"/>
            <a:ext cx="12192000" cy="68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05FE-F99D-5363-6FCD-DAE91D79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4957E-1E36-929E-71D5-60FDFD1875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27DBE-435E-7AF2-6D99-9C5D8785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35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F27EE-8E03-7B05-7689-242E97B6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2"/>
            <a:ext cx="12192000" cy="68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9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F6C-F307-A205-EC8E-93D76597B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87278-A80A-9099-F2FD-3685E7524D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C41D9-7669-7B4B-DB39-90C1636EF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36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C9CA8-5A90-CFB4-7F96-C3C8ED50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36"/>
            <a:ext cx="12192000" cy="6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B8F7-90C1-4278-E547-2E7CE8FA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9DF4-4CB1-310B-4E3D-636171D01E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DF9A4-493D-5A20-BC14-6D46671BC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37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E24D-F4C2-AD1C-3E1D-FFAA2325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6"/>
            <a:ext cx="12192000" cy="67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D473-40C8-EB5B-37AB-DD376C67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BA02-A4A3-0626-2D1C-7CA945A75B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75FDD-212A-361B-365B-29A016E3B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DBE39-F2F5-89C6-CEAD-7BB7CFE8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6"/>
            <a:ext cx="12192000" cy="684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72497-267A-B84E-E449-AE3AD138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01225"/>
            <a:ext cx="12192000" cy="27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3C5DF-5F6C-AE6F-6386-EB488259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PERMISSION </a:t>
            </a:r>
            <a:r>
              <a:rPr lang="nl-BE" dirty="0" err="1"/>
              <a:t>denied</a:t>
            </a:r>
            <a:r>
              <a:rPr lang="nl-BE" dirty="0"/>
              <a:t> is OK </a:t>
            </a:r>
            <a:r>
              <a:rPr lang="nl-BE" dirty="0" err="1"/>
              <a:t>for</a:t>
            </a:r>
            <a:r>
              <a:rPr lang="nl-BE" dirty="0"/>
              <a:t> ONEDRIVE (root PC </a:t>
            </a:r>
            <a:r>
              <a:rPr lang="nl-BE" dirty="0" err="1"/>
              <a:t>and</a:t>
            </a:r>
            <a:r>
              <a:rPr lang="nl-BE" dirty="0"/>
              <a:t> non-ADMIN </a:t>
            </a:r>
            <a:r>
              <a:rPr lang="nl-BE" dirty="0" err="1"/>
              <a:t>rihts</a:t>
            </a:r>
            <a:r>
              <a:rPr lang="nl-BE" dirty="0"/>
              <a:t> – </a:t>
            </a:r>
            <a:br>
              <a:rPr lang="nl-BE" dirty="0"/>
            </a:br>
            <a:br>
              <a:rPr lang="nl-BE" dirty="0"/>
            </a:br>
            <a:r>
              <a:rPr lang="nl-BE" dirty="0"/>
              <a:t>BUT keep </a:t>
            </a:r>
            <a:r>
              <a:rPr lang="nl-BE" dirty="0" err="1"/>
              <a:t>the</a:t>
            </a:r>
            <a:r>
              <a:rPr lang="nl-BE" dirty="0"/>
              <a:t> ‘SCK CEK/#####’ ,</a:t>
            </a:r>
            <a:r>
              <a:rPr lang="nl-BE" dirty="0" err="1"/>
              <a:t>number</a:t>
            </a:r>
            <a:r>
              <a:rPr lang="nl-BE" dirty="0"/>
              <a:t> (</a:t>
            </a:r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acces </a:t>
            </a:r>
            <a:r>
              <a:rPr lang="nl-BE" dirty="0" err="1"/>
              <a:t>number</a:t>
            </a:r>
            <a:r>
              <a:rPr lang="nl-BE" dirty="0"/>
              <a:t> (as I as </a:t>
            </a:r>
            <a:r>
              <a:rPr lang="nl-BE" dirty="0" err="1"/>
              <a:t>isuser</a:t>
            </a:r>
            <a:r>
              <a:rPr lang="nl-BE" dirty="0"/>
              <a:t> have I have </a:t>
            </a:r>
            <a:r>
              <a:rPr lang="nl-BE" dirty="0" err="1"/>
              <a:t>acdse</a:t>
            </a:r>
            <a:r>
              <a:rPr lang="nl-BE" dirty="0"/>
              <a:t> – but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accessbi</a:t>
            </a:r>
            <a:r>
              <a:rPr lang="nl-BE" dirty="0"/>
              <a:t> form out </a:t>
            </a:r>
            <a:r>
              <a:rPr lang="nl-BE" dirty="0" err="1"/>
              <a:t>ibezer</a:t>
            </a:r>
            <a:r>
              <a:rPr lang="nl-BE" dirty="0"/>
              <a:t> oe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4860A-4B34-FFF9-FA35-0576708FED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7EA71-6493-F021-D84D-29441DBD5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39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0C4F5-2510-B227-96C6-B6A24771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0" y="2990845"/>
            <a:ext cx="6880860" cy="38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1339-8716-9999-DF25-C8B8D176B0E2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9B9EBB8-D9FA-8074-2654-8E4C62ED619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EE1E76-7BD3-36FD-D4BD-56269C9906F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63C863-D840-B1D8-FCA0-8FA8EBFA7CEC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CE48782-41FC-CEE4-B91F-807C3D8B567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D43D1816-BF4D-4849-1122-175B581BACA5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A3A622-7A3E-A844-29B2-24BC00CE00C7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E3077B-C4E5-997F-81C1-7145601962EB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2A9C46D1-A35C-B57A-D9F7-995C0AF10B4C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A465-841A-9AB7-180B-E8BD9DAE5279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4CB762DF-DD8D-F056-C5AE-8304B834D8D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58ADD3-AF90-342D-55BF-764E4A3F602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007DD-0C79-5D9F-AA15-0363E53E7268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C17F34B4-36A3-114A-48CD-DCA52F29EC1B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438C9D-ED3F-CCB8-5502-3763EF613850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973D3-E483-7F3F-0DE1-DC4AFA2DC4D2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4C20C5-3249-470C-58E1-E191BB9E20CF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CEB0C97-F36B-2BFB-A790-4137B49E355A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47662EA-092E-E28B-66A8-E9B8A7233AA3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646F96A-A946-9933-7BE4-CED1B4248CFA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B787A03-16B2-09E0-A736-D635B48D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77F715-F854-081E-0023-E045C3848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1F7BE0-409D-D8C8-CBE0-4F5188D4486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962B3E-442E-AEF0-63CB-8035AEF40D1A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26426A-C61C-66A6-B7BD-6FFF796C1B1E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791508EE-8893-99C5-AD90-B9BFCAB74333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E30A8-64D6-DF5D-F7D1-1BBDE18E147B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8FAB5-DC64-9825-2E4F-5408BAEC08C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AC59DA-C37A-3FA5-241E-BED6042514C1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47F7529A-9ACE-7672-9FEA-811316C91E1C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C0102B-4BAA-9A12-4017-A6A0B3C0319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E8D68E-F59F-1CBB-A131-686F5E5F2FC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4470E6-72EE-5B6E-049E-BCF9EE45BAAD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8295712C-8063-A667-ECEE-34A1B03E9C0A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E44E3B0-B91F-1752-351D-825C12F1B54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4850FC-2FBF-3456-AB8C-3A4824F45B6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994FA2-F608-8DEC-311E-FE2AD8F60106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B21F3-14CF-B03A-9166-2B6F4486B955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9CE8DA5-4C05-6C86-223E-7288A7CF423D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CC22D-B105-330B-1ADC-E522728139E0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B2C25F-98BF-F3FF-91FC-F8A5A5571428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1F7499-EA59-AEE6-88F4-E28798C5A1C3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6C96B4-2438-38DA-8394-691BF3496BF3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5877-85D0-A4CB-3316-8B2DB71B2D0C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8CB38D-24C8-5954-7FDA-652A46375467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5A00BB-4D0C-21A9-ECD1-5C162125B525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B0035-3D0C-A18F-8D8E-D7D7C01B62F4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0815C5-B64B-5609-52C3-6237613A4BDF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AAAA64-EF83-7312-3DF5-A09F464E0016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4F1DA7-B1D5-E33D-CF13-205DE4DE87FC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AF9EE5-76BF-5137-6C89-91125E08746A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04C235-2D5A-9BAF-B15E-6CAD7EC050C1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E9F92-F9DC-4D4C-ACDA-3031F637F8C5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4729164-3993-4BFC-AC44-D1725B3ECD81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40ED44-D59D-B2D5-1EF6-204D6229FA02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4EBD95-A924-D75E-3C97-D47B90321F05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13C10F0-7722-D2FC-DA24-7D53601388A3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5FC0F-827B-55A1-D98B-8232B3A7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E31A-D69D-7D98-2FB0-ED4F44A4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PERMISSION </a:t>
            </a:r>
            <a:r>
              <a:rPr lang="nl-BE" dirty="0" err="1"/>
              <a:t>denied</a:t>
            </a:r>
            <a:r>
              <a:rPr lang="nl-BE" dirty="0"/>
              <a:t> is OK </a:t>
            </a:r>
            <a:r>
              <a:rPr lang="nl-BE" dirty="0" err="1"/>
              <a:t>for</a:t>
            </a:r>
            <a:r>
              <a:rPr lang="nl-BE" dirty="0"/>
              <a:t> ONEDRIVE (root PC </a:t>
            </a:r>
            <a:r>
              <a:rPr lang="nl-BE" dirty="0" err="1"/>
              <a:t>and</a:t>
            </a:r>
            <a:r>
              <a:rPr lang="nl-BE" dirty="0"/>
              <a:t> non-ADMIN </a:t>
            </a:r>
            <a:r>
              <a:rPr lang="nl-BE" dirty="0" err="1"/>
              <a:t>rihts</a:t>
            </a:r>
            <a:r>
              <a:rPr lang="nl-BE" dirty="0"/>
              <a:t> – </a:t>
            </a:r>
            <a:br>
              <a:rPr lang="nl-BE" dirty="0"/>
            </a:br>
            <a:br>
              <a:rPr lang="nl-BE" dirty="0"/>
            </a:br>
            <a:r>
              <a:rPr lang="nl-BE" dirty="0"/>
              <a:t>BUT keep </a:t>
            </a:r>
            <a:r>
              <a:rPr lang="nl-BE" dirty="0" err="1"/>
              <a:t>the</a:t>
            </a:r>
            <a:r>
              <a:rPr lang="nl-BE" dirty="0"/>
              <a:t> ‘SCK CEK/#####’ ,</a:t>
            </a:r>
            <a:r>
              <a:rPr lang="nl-BE" dirty="0" err="1"/>
              <a:t>number</a:t>
            </a:r>
            <a:r>
              <a:rPr lang="nl-BE" dirty="0"/>
              <a:t> (</a:t>
            </a:r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acces </a:t>
            </a:r>
            <a:r>
              <a:rPr lang="nl-BE" dirty="0" err="1"/>
              <a:t>number</a:t>
            </a:r>
            <a:r>
              <a:rPr lang="nl-BE" dirty="0"/>
              <a:t> (as I as </a:t>
            </a:r>
            <a:r>
              <a:rPr lang="nl-BE" dirty="0" err="1"/>
              <a:t>isuser</a:t>
            </a:r>
            <a:r>
              <a:rPr lang="nl-BE" dirty="0"/>
              <a:t> have I have </a:t>
            </a:r>
            <a:r>
              <a:rPr lang="nl-BE" dirty="0" err="1"/>
              <a:t>acdse</a:t>
            </a:r>
            <a:r>
              <a:rPr lang="nl-BE" dirty="0"/>
              <a:t> – but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accessbi</a:t>
            </a:r>
            <a:r>
              <a:rPr lang="nl-BE" dirty="0"/>
              <a:t> form out </a:t>
            </a:r>
            <a:r>
              <a:rPr lang="nl-BE" dirty="0" err="1"/>
              <a:t>ibezer</a:t>
            </a:r>
            <a:r>
              <a:rPr lang="nl-BE" dirty="0"/>
              <a:t> oe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0EAB2-9B5A-DE55-550D-D62452B2EA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6CA0-BB61-595B-A9CC-50E5AAAD4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84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1EC5-E052-B3FD-16EF-0964859F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B302-5929-1005-24E4-619382EA6B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D648C-DCF5-EAEC-7567-D0FD1F753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41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26664-B138-538D-7762-27E71743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8"/>
            <a:ext cx="12192000" cy="67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3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364F-2501-2E7A-8334-249844F5C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EAFE-FEEA-1893-3747-74730C70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70991-5F0B-5BBA-18AF-377712D38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84128-4418-BDE1-4209-9A2AAD57C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42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CC56F-46C2-2860-32BA-860A524D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92"/>
            <a:ext cx="12192000" cy="67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2662-5D8A-C812-AA10-E35D77C7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70F0A-04F0-8BB5-10DC-C293ABE26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995EA-9AB7-7774-BEF8-9D59E878B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43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AD9E5-EEEB-BF48-7C0E-4406F206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7"/>
            <a:ext cx="12192000" cy="68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761C40-DB8A-1078-F396-14ADEAD9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2442367"/>
            <a:ext cx="8001000" cy="3841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EBF7D-8F8B-B24B-2871-F8B7E464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0529-2895-A733-8FE6-DBD3CB12AD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IMPOTANT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90C0-EBCC-1521-9D11-959F0C57D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44</a:t>
            </a:fld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52BDF-EA6F-56FB-F063-70EBE67F59C6}"/>
              </a:ext>
            </a:extLst>
          </p:cNvPr>
          <p:cNvSpPr txBox="1"/>
          <p:nvPr/>
        </p:nvSpPr>
        <p:spPr>
          <a:xfrm>
            <a:off x="5638798" y="3022668"/>
            <a:ext cx="2278381" cy="2308324"/>
          </a:xfrm>
          <a:prstGeom prst="rect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l-BE" b="1" dirty="0"/>
              <a:t>IMPOTAN: LOOK at </a:t>
            </a:r>
            <a:r>
              <a:rPr lang="nl-BE" b="1" dirty="0" err="1"/>
              <a:t>version</a:t>
            </a:r>
            <a:r>
              <a:rPr lang="nl-BE" b="1" dirty="0"/>
              <a:t> </a:t>
            </a:r>
            <a:r>
              <a:rPr lang="nl-BE" b="1" dirty="0" err="1"/>
              <a:t>number</a:t>
            </a:r>
            <a:br>
              <a:rPr lang="nl-BE" b="1" dirty="0"/>
            </a:br>
            <a:br>
              <a:rPr lang="nl-BE" b="1" dirty="0"/>
            </a:br>
            <a:r>
              <a:rPr lang="nl-BE" b="1" dirty="0"/>
              <a:t>- ‘SCK CEN/’ = ‘ALX/’ – </a:t>
            </a:r>
            <a:r>
              <a:rPr lang="nl-BE" b="1" dirty="0" err="1"/>
              <a:t>internal</a:t>
            </a:r>
            <a:r>
              <a:rPr lang="nl-BE" b="1" dirty="0"/>
              <a:t> </a:t>
            </a:r>
            <a:r>
              <a:rPr lang="nl-BE" b="1" dirty="0" err="1"/>
              <a:t>reference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ALEXANDRIA </a:t>
            </a:r>
            <a:r>
              <a:rPr lang="nl-BE" b="1" dirty="0" err="1"/>
              <a:t>doc</a:t>
            </a:r>
            <a:r>
              <a:rPr lang="nl-BE" b="1" dirty="0"/>
              <a:t>. control</a:t>
            </a:r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B49B5-DA49-D659-3B6C-475FB9B18A11}"/>
              </a:ext>
            </a:extLst>
          </p:cNvPr>
          <p:cNvSpPr/>
          <p:nvPr/>
        </p:nvSpPr>
        <p:spPr>
          <a:xfrm>
            <a:off x="1943100" y="4053840"/>
            <a:ext cx="1242060" cy="57912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1B706C-B599-0B6E-BA2C-DBA0C69F34DF}"/>
              </a:ext>
            </a:extLst>
          </p:cNvPr>
          <p:cNvSpPr/>
          <p:nvPr/>
        </p:nvSpPr>
        <p:spPr>
          <a:xfrm>
            <a:off x="4361498" y="4206240"/>
            <a:ext cx="1242060" cy="57912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E408-FF89-AFD9-ECD8-7B935F9D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9EBC-730A-19EE-7E55-0D222679D0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AB646-5B7E-110F-B7D3-8FB83859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45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20855-5F3A-79D9-7725-5B3E7D6E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" y="0"/>
            <a:ext cx="1218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9DD5-2C4B-1ECE-A00E-4D5F7A50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0024B-240C-A30B-A196-06DE7B6437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5062-FF32-C3A9-DF86-23D9CE00F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46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C6FC2-E37E-A212-9244-5C28CCB2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D1FB-B62F-96BF-A7A5-AFAD24DF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24EDA-C32F-7BC1-EF12-AFBB68E9D7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8C1C5-8CE3-8E23-7482-D0B75E31F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47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B956F-E107-ACF3-3CA1-25602407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"/>
            <a:ext cx="12192000" cy="68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914B-1177-0877-167A-28B70ECE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9A8-C8F8-3147-A4ED-F20CD2E6B2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71DFD-EB3A-74E4-7F6C-D53180C91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48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83E4B-E511-997C-0641-1A1E4B4E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0"/>
            <a:ext cx="12192000" cy="67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B3B4-A526-954E-0337-AA85E012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9747-E523-9FCF-10C3-89F907FDB4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A4D2-1CED-83EE-6DD4-B1E9F6484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49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75085-1E73-1B7D-1CC4-5DD4C39A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8"/>
            <a:ext cx="12192000" cy="68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55FE-98D9-E2D3-1C16-A4E88762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B254C-8515-EDC2-0D76-902EEEF5D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E93EF-A3D3-E53B-7912-B111853F7F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56722-12B8-1919-2346-1B22B77565C3}"/>
              </a:ext>
            </a:extLst>
          </p:cNvPr>
          <p:cNvGrpSpPr/>
          <p:nvPr/>
        </p:nvGrpSpPr>
        <p:grpSpPr>
          <a:xfrm>
            <a:off x="919367" y="892790"/>
            <a:ext cx="9591136" cy="4872976"/>
            <a:chOff x="919367" y="892790"/>
            <a:chExt cx="9591136" cy="48729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7B079-588C-94F8-2EBF-2C25670BE0AE}"/>
                </a:ext>
              </a:extLst>
            </p:cNvPr>
            <p:cNvGrpSpPr/>
            <p:nvPr/>
          </p:nvGrpSpPr>
          <p:grpSpPr>
            <a:xfrm>
              <a:off x="919367" y="1001199"/>
              <a:ext cx="9591136" cy="4404946"/>
              <a:chOff x="3341077" y="1867830"/>
              <a:chExt cx="4380285" cy="2011745"/>
            </a:xfrm>
          </p:grpSpPr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C4F7952B-7F70-042C-8296-CC2CE7C15DCD}"/>
                  </a:ext>
                </a:extLst>
              </p:cNvPr>
              <p:cNvSpPr/>
              <p:nvPr/>
            </p:nvSpPr>
            <p:spPr>
              <a:xfrm flipV="1">
                <a:off x="5238573" y="2409444"/>
                <a:ext cx="857427" cy="897777"/>
              </a:xfrm>
              <a:prstGeom prst="bentArrow">
                <a:avLst>
                  <a:gd name="adj1" fmla="val 13908"/>
                  <a:gd name="adj2" fmla="val 12926"/>
                  <a:gd name="adj3" fmla="val 5740"/>
                  <a:gd name="adj4" fmla="val 36161"/>
                </a:avLst>
              </a:prstGeom>
              <a:solidFill>
                <a:srgbClr val="FFC16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2A58B3B-F00B-66C8-3912-9198F54D093D}"/>
                  </a:ext>
                </a:extLst>
              </p:cNvPr>
              <p:cNvGrpSpPr/>
              <p:nvPr/>
            </p:nvGrpSpPr>
            <p:grpSpPr>
              <a:xfrm>
                <a:off x="5772151" y="3019708"/>
                <a:ext cx="1543050" cy="374002"/>
                <a:chOff x="5772151" y="3019708"/>
                <a:chExt cx="1543050" cy="374002"/>
              </a:xfrm>
              <a:solidFill>
                <a:srgbClr val="FF9933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20BD1D7-FCA8-8964-ABAA-52E3A38E1E0C}"/>
                    </a:ext>
                  </a:extLst>
                </p:cNvPr>
                <p:cNvSpPr/>
                <p:nvPr/>
              </p:nvSpPr>
              <p:spPr>
                <a:xfrm>
                  <a:off x="5772151" y="3136478"/>
                  <a:ext cx="1543050" cy="12107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Cylinder 61">
                  <a:extLst>
                    <a:ext uri="{FF2B5EF4-FFF2-40B4-BE49-F238E27FC236}">
                      <a16:creationId xmlns:a16="http://schemas.microsoft.com/office/drawing/2014/main" id="{69075326-E56B-8990-DF6D-F69738A3485C}"/>
                    </a:ext>
                  </a:extLst>
                </p:cNvPr>
                <p:cNvSpPr/>
                <p:nvPr/>
              </p:nvSpPr>
              <p:spPr>
                <a:xfrm>
                  <a:off x="5968118" y="3019708"/>
                  <a:ext cx="298097" cy="37400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Cylinder 62">
                  <a:extLst>
                    <a:ext uri="{FF2B5EF4-FFF2-40B4-BE49-F238E27FC236}">
                      <a16:creationId xmlns:a16="http://schemas.microsoft.com/office/drawing/2014/main" id="{A8E79562-6D74-4113-E3F2-E3CFE8F82BFA}"/>
                    </a:ext>
                  </a:extLst>
                </p:cNvPr>
                <p:cNvSpPr/>
                <p:nvPr/>
              </p:nvSpPr>
              <p:spPr>
                <a:xfrm>
                  <a:off x="6790925" y="3019708"/>
                  <a:ext cx="298097" cy="37400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6F049C-E689-5AAA-03CF-A072018C1AD9}"/>
                  </a:ext>
                </a:extLst>
              </p:cNvPr>
              <p:cNvGrpSpPr/>
              <p:nvPr/>
            </p:nvGrpSpPr>
            <p:grpSpPr>
              <a:xfrm>
                <a:off x="7315200" y="3051446"/>
                <a:ext cx="406162" cy="270072"/>
                <a:chOff x="7315200" y="3051446"/>
                <a:chExt cx="406162" cy="270072"/>
              </a:xfrm>
              <a:solidFill>
                <a:srgbClr val="CC3300"/>
              </a:solidFill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5FA9F15-BBE6-A611-2D7F-1394F1CD3704}"/>
                    </a:ext>
                  </a:extLst>
                </p:cNvPr>
                <p:cNvSpPr/>
                <p:nvPr/>
              </p:nvSpPr>
              <p:spPr>
                <a:xfrm>
                  <a:off x="7315200" y="3136478"/>
                  <a:ext cx="368600" cy="12107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Cylinder 55">
                  <a:extLst>
                    <a:ext uri="{FF2B5EF4-FFF2-40B4-BE49-F238E27FC236}">
                      <a16:creationId xmlns:a16="http://schemas.microsoft.com/office/drawing/2014/main" id="{C70E01EE-96AF-A6D7-9F01-CDDF4E0C240E}"/>
                    </a:ext>
                  </a:extLst>
                </p:cNvPr>
                <p:cNvSpPr/>
                <p:nvPr/>
              </p:nvSpPr>
              <p:spPr>
                <a:xfrm>
                  <a:off x="7506102" y="3051446"/>
                  <a:ext cx="215260" cy="270072"/>
                </a:xfrm>
                <a:prstGeom prst="ca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882CAA2-BA50-C4CF-766C-8808E4B58C09}"/>
                  </a:ext>
                </a:extLst>
              </p:cNvPr>
              <p:cNvGrpSpPr/>
              <p:nvPr/>
            </p:nvGrpSpPr>
            <p:grpSpPr>
              <a:xfrm>
                <a:off x="5853671" y="3219450"/>
                <a:ext cx="526993" cy="660125"/>
                <a:chOff x="5853671" y="3219450"/>
                <a:chExt cx="526993" cy="660125"/>
              </a:xfrm>
            </p:grpSpPr>
            <p:sp>
              <p:nvSpPr>
                <p:cNvPr id="50" name="Cylinder 49">
                  <a:extLst>
                    <a:ext uri="{FF2B5EF4-FFF2-40B4-BE49-F238E27FC236}">
                      <a16:creationId xmlns:a16="http://schemas.microsoft.com/office/drawing/2014/main" id="{4DF6127B-3BBA-C6F6-3B85-7C7DB60C1ECA}"/>
                    </a:ext>
                  </a:extLst>
                </p:cNvPr>
                <p:cNvSpPr/>
                <p:nvPr/>
              </p:nvSpPr>
              <p:spPr>
                <a:xfrm rot="16200000">
                  <a:off x="5930167" y="3429078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CDF9BCF-4CE8-4426-78DC-11C78D4FE392}"/>
                    </a:ext>
                  </a:extLst>
                </p:cNvPr>
                <p:cNvCxnSpPr/>
                <p:nvPr/>
              </p:nvCxnSpPr>
              <p:spPr>
                <a:xfrm>
                  <a:off x="6117166" y="32194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1D27D7F-9B1C-9F4F-B7D2-CA746D5170F5}"/>
                  </a:ext>
                </a:extLst>
              </p:cNvPr>
              <p:cNvGrpSpPr/>
              <p:nvPr/>
            </p:nvGrpSpPr>
            <p:grpSpPr>
              <a:xfrm>
                <a:off x="6676478" y="3257550"/>
                <a:ext cx="526993" cy="622024"/>
                <a:chOff x="6676478" y="3257550"/>
                <a:chExt cx="526993" cy="622024"/>
              </a:xfrm>
            </p:grpSpPr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EFFD06CB-37D8-C01F-D561-314B3DA38ECC}"/>
                    </a:ext>
                  </a:extLst>
                </p:cNvPr>
                <p:cNvSpPr/>
                <p:nvPr/>
              </p:nvSpPr>
              <p:spPr>
                <a:xfrm rot="16200000">
                  <a:off x="6752974" y="3429077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FCA9A7C-1D03-20BE-1D4D-6193404996EF}"/>
                    </a:ext>
                  </a:extLst>
                </p:cNvPr>
                <p:cNvCxnSpPr/>
                <p:nvPr/>
              </p:nvCxnSpPr>
              <p:spPr>
                <a:xfrm>
                  <a:off x="6939973" y="32575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3A3C479-1653-F3A2-9E3F-59DC54D3E9C0}"/>
                  </a:ext>
                </a:extLst>
              </p:cNvPr>
              <p:cNvGrpSpPr/>
              <p:nvPr/>
            </p:nvGrpSpPr>
            <p:grpSpPr>
              <a:xfrm>
                <a:off x="3341077" y="1867830"/>
                <a:ext cx="2196920" cy="602812"/>
                <a:chOff x="2833432" y="1648975"/>
                <a:chExt cx="2880411" cy="79035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D3EF8B4-35FB-AD40-8C84-F76016984CE3}"/>
                    </a:ext>
                  </a:extLst>
                </p:cNvPr>
                <p:cNvGrpSpPr/>
                <p:nvPr/>
              </p:nvGrpSpPr>
              <p:grpSpPr>
                <a:xfrm>
                  <a:off x="3788655" y="1761688"/>
                  <a:ext cx="1054427" cy="647756"/>
                  <a:chOff x="2325441" y="903575"/>
                  <a:chExt cx="1054427" cy="647756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9395C37E-3C8B-5DA9-3094-A52B8401C72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670681" y="1138727"/>
                    <a:ext cx="645485" cy="17518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3A15CCA9-E736-07CC-5798-797FC7D7204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1827" y="1138728"/>
                    <a:ext cx="645485" cy="17518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57A30814-9BC5-E2BB-33D9-B824EA9793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969535" y="1138727"/>
                    <a:ext cx="645485" cy="17518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3069CBCC-2CD3-C062-A1C3-ACD5CEB554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25441" y="1551331"/>
                    <a:ext cx="1041865" cy="0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BCB082-100F-4B90-FB77-B0F745797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542" y="1717728"/>
                  <a:ext cx="136180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87356C1-B3A3-5411-2EB5-7AEE38234EC9}"/>
                    </a:ext>
                  </a:extLst>
                </p:cNvPr>
                <p:cNvSpPr/>
                <p:nvPr/>
              </p:nvSpPr>
              <p:spPr>
                <a:xfrm>
                  <a:off x="2833432" y="1648975"/>
                  <a:ext cx="955223" cy="790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D6D4C0A-F0F9-29DD-FDBD-E92F9D78F9DA}"/>
                    </a:ext>
                  </a:extLst>
                </p:cNvPr>
                <p:cNvSpPr/>
                <p:nvPr/>
              </p:nvSpPr>
              <p:spPr>
                <a:xfrm>
                  <a:off x="5068358" y="1652416"/>
                  <a:ext cx="645485" cy="76059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55DC2FC-8585-CD4F-F97D-5B655CB645F0}"/>
                </a:ext>
              </a:extLst>
            </p:cNvPr>
            <p:cNvGrpSpPr/>
            <p:nvPr/>
          </p:nvGrpSpPr>
          <p:grpSpPr>
            <a:xfrm>
              <a:off x="6366072" y="3601654"/>
              <a:ext cx="166513" cy="616536"/>
              <a:chOff x="6366072" y="4026993"/>
              <a:chExt cx="166513" cy="616536"/>
            </a:xfrm>
          </p:grpSpPr>
          <p:sp>
            <p:nvSpPr>
              <p:cNvPr id="68" name="Flowchart: Data 67">
                <a:extLst>
                  <a:ext uri="{FF2B5EF4-FFF2-40B4-BE49-F238E27FC236}">
                    <a16:creationId xmlns:a16="http://schemas.microsoft.com/office/drawing/2014/main" id="{F7E205E3-687C-5980-05E0-C5A9712A7018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E35D377-2973-B957-6619-770547880F31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158401-F1A9-FDA6-421B-DF51050E8732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F522A01-391A-1441-88A2-4A707A104D10}"/>
                </a:ext>
              </a:extLst>
            </p:cNvPr>
            <p:cNvGrpSpPr/>
            <p:nvPr/>
          </p:nvGrpSpPr>
          <p:grpSpPr>
            <a:xfrm>
              <a:off x="7853373" y="3595143"/>
              <a:ext cx="166513" cy="616536"/>
              <a:chOff x="6366072" y="4026993"/>
              <a:chExt cx="166513" cy="616536"/>
            </a:xfrm>
          </p:grpSpPr>
          <p:sp>
            <p:nvSpPr>
              <p:cNvPr id="76" name="Flowchart: Data 75">
                <a:extLst>
                  <a:ext uri="{FF2B5EF4-FFF2-40B4-BE49-F238E27FC236}">
                    <a16:creationId xmlns:a16="http://schemas.microsoft.com/office/drawing/2014/main" id="{16FF364D-949A-A0C6-4C66-6ACA74D4857A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56BFDB1-8A2C-B05A-3E54-C893482AAED3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793D1E4-F670-1ED9-9C48-8E823264FF04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8DE62E9-9C39-70EB-1CBA-5BB3F8D314D7}"/>
                </a:ext>
              </a:extLst>
            </p:cNvPr>
            <p:cNvGrpSpPr/>
            <p:nvPr/>
          </p:nvGrpSpPr>
          <p:grpSpPr>
            <a:xfrm>
              <a:off x="9369024" y="3633856"/>
              <a:ext cx="166513" cy="616536"/>
              <a:chOff x="6366072" y="4026993"/>
              <a:chExt cx="166513" cy="616536"/>
            </a:xfrm>
          </p:grpSpPr>
          <p:sp>
            <p:nvSpPr>
              <p:cNvPr id="80" name="Flowchart: Data 79">
                <a:extLst>
                  <a:ext uri="{FF2B5EF4-FFF2-40B4-BE49-F238E27FC236}">
                    <a16:creationId xmlns:a16="http://schemas.microsoft.com/office/drawing/2014/main" id="{23C1BBAE-BD16-79CB-A521-61CFB417281D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EE361B1-334E-C106-2484-17EA1811E326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3B3C0D8-2CFB-EEC4-C67D-F36EC0DC9C89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850D3-F88D-C6DD-63A1-26C3AAA4C6EB}"/>
                </a:ext>
              </a:extLst>
            </p:cNvPr>
            <p:cNvCxnSpPr/>
            <p:nvPr/>
          </p:nvCxnSpPr>
          <p:spPr>
            <a:xfrm>
              <a:off x="5999633" y="326743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07F4A76-0CDF-780C-72FF-DD4A8782905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0841" y="3181741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6F0E8B1-256C-0FCB-4807-A34E2D6B6127}"/>
                </a:ext>
              </a:extLst>
            </p:cNvPr>
            <p:cNvSpPr/>
            <p:nvPr/>
          </p:nvSpPr>
          <p:spPr>
            <a:xfrm>
              <a:off x="7929974" y="3450599"/>
              <a:ext cx="1581116" cy="21028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DAB6F-2EB2-294A-FFB8-AAAEFEA52A33}"/>
                </a:ext>
              </a:extLst>
            </p:cNvPr>
            <p:cNvSpPr txBox="1"/>
            <p:nvPr/>
          </p:nvSpPr>
          <p:spPr>
            <a:xfrm>
              <a:off x="6749336" y="3670288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QVB</a:t>
              </a:r>
              <a:endParaRPr lang="en-GB" sz="1100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0D08C74-1F85-BA7A-CBFE-EC3A0F4C5B6B}"/>
                </a:ext>
              </a:extLst>
            </p:cNvPr>
            <p:cNvSpPr txBox="1"/>
            <p:nvPr/>
          </p:nvSpPr>
          <p:spPr>
            <a:xfrm>
              <a:off x="8601010" y="3700222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QVB</a:t>
              </a:r>
              <a:endParaRPr lang="en-GB" sz="11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F072316-02D9-9DD3-0DC6-A399E4F12601}"/>
                </a:ext>
              </a:extLst>
            </p:cNvPr>
            <p:cNvSpPr txBox="1"/>
            <p:nvPr/>
          </p:nvSpPr>
          <p:spPr>
            <a:xfrm>
              <a:off x="10023512" y="3726430"/>
              <a:ext cx="4619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QVE</a:t>
              </a:r>
              <a:endParaRPr lang="en-GB" sz="11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53413B-EF9F-C1B7-2819-625A8EFF2823}"/>
                </a:ext>
              </a:extLst>
            </p:cNvPr>
            <p:cNvSpPr txBox="1"/>
            <p:nvPr/>
          </p:nvSpPr>
          <p:spPr>
            <a:xfrm rot="16200000">
              <a:off x="4941354" y="2789730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QLM</a:t>
              </a:r>
              <a:endParaRPr lang="en-GB" sz="11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9383C23-356E-1648-20EF-89F9D5BAF194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F614B95-27D1-DEBA-CDDB-2BDB42CB117A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EFB99D-026D-C4AE-D85C-112DB569D7F1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3636A35-B397-462C-320C-31C36F9F0AC0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42613A9-31A6-8B22-CCA0-DFDCE3AAE411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464C5B7-091B-9F41-908C-F4EF34A978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633" y="308935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9D1692-2902-60B2-B234-140BB734C777}"/>
                </a:ext>
              </a:extLst>
            </p:cNvPr>
            <p:cNvSpPr txBox="1"/>
            <p:nvPr/>
          </p:nvSpPr>
          <p:spPr>
            <a:xfrm>
              <a:off x="6774182" y="493716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E44AA9-F6E4-E1C4-7E06-6CB4D1F32A7C}"/>
                </a:ext>
              </a:extLst>
            </p:cNvPr>
            <p:cNvSpPr txBox="1"/>
            <p:nvPr/>
          </p:nvSpPr>
          <p:spPr>
            <a:xfrm>
              <a:off x="8553279" y="494424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3D67A3-3C65-3FEE-4261-655D9528F428}"/>
                </a:ext>
              </a:extLst>
            </p:cNvPr>
            <p:cNvSpPr txBox="1"/>
            <p:nvPr/>
          </p:nvSpPr>
          <p:spPr>
            <a:xfrm>
              <a:off x="9038446" y="5504156"/>
              <a:ext cx="599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QCELL</a:t>
              </a:r>
              <a:endParaRPr lang="en-GB" sz="11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2858F81-B583-0AEA-0277-780DB081DFDD}"/>
                </a:ext>
              </a:extLst>
            </p:cNvPr>
            <p:cNvSpPr txBox="1"/>
            <p:nvPr/>
          </p:nvSpPr>
          <p:spPr>
            <a:xfrm>
              <a:off x="8011094" y="2851677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WPS</a:t>
              </a:r>
              <a:endParaRPr lang="en-GB" sz="11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0AE9B3F-74D0-A2D0-5A96-0633F7AECF7C}"/>
                </a:ext>
              </a:extLst>
            </p:cNvPr>
            <p:cNvSpPr txBox="1"/>
            <p:nvPr/>
          </p:nvSpPr>
          <p:spPr>
            <a:xfrm>
              <a:off x="5783917" y="892790"/>
              <a:ext cx="1930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Cryoplant &amp; </a:t>
              </a:r>
              <a:r>
                <a:rPr lang="en-US" b="1" dirty="0">
                  <a:solidFill>
                    <a:srgbClr val="00B050"/>
                  </a:solidFill>
                </a:rPr>
                <a:t>Infrastructure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AC9D4E-7561-F604-3AEC-A31EB7AD4FA1}"/>
                </a:ext>
              </a:extLst>
            </p:cNvPr>
            <p:cNvSpPr txBox="1"/>
            <p:nvPr/>
          </p:nvSpPr>
          <p:spPr>
            <a:xfrm>
              <a:off x="3537003" y="3064951"/>
              <a:ext cx="143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FF9933"/>
                  </a:solidFill>
                </a:rPr>
                <a:t>Cryo</a:t>
              </a:r>
              <a:r>
                <a:rPr lang="en-US" b="1" dirty="0">
                  <a:solidFill>
                    <a:srgbClr val="FF9933"/>
                  </a:solidFill>
                </a:rPr>
                <a:t> Backbone</a:t>
              </a:r>
              <a:endParaRPr lang="en-GB" b="1" dirty="0">
                <a:solidFill>
                  <a:srgbClr val="FF9933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63976C4-9A63-AE82-91F0-1061E734F279}"/>
                </a:ext>
              </a:extLst>
            </p:cNvPr>
            <p:cNvSpPr txBox="1"/>
            <p:nvPr/>
          </p:nvSpPr>
          <p:spPr>
            <a:xfrm>
              <a:off x="4730265" y="4502014"/>
              <a:ext cx="161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66"/>
                  </a:solidFill>
                </a:rPr>
                <a:t>Cryomodules</a:t>
              </a:r>
              <a:endParaRPr lang="en-GB" b="1" dirty="0">
                <a:solidFill>
                  <a:srgbClr val="FF0066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3EBD33-D026-7DF3-6F86-8BD8815007B4}"/>
              </a:ext>
            </a:extLst>
          </p:cNvPr>
          <p:cNvSpPr txBox="1"/>
          <p:nvPr/>
        </p:nvSpPr>
        <p:spPr>
          <a:xfrm>
            <a:off x="767750" y="4735902"/>
            <a:ext cx="1913160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GROUPED</a:t>
            </a:r>
          </a:p>
        </p:txBody>
      </p:sp>
    </p:spTree>
    <p:extLst>
      <p:ext uri="{BB962C8B-B14F-4D97-AF65-F5344CB8AC3E}">
        <p14:creationId xmlns:p14="http://schemas.microsoft.com/office/powerpoint/2010/main" val="38810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3159-7503-7B94-1888-5FF93A46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8AE55-9F6B-3CEA-E2D7-21391A252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50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8E5D06-43E7-1A99-6D2B-4F6CC713BE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E3757C-D002-777F-2F90-ECDF74FA1790}"/>
              </a:ext>
            </a:extLst>
          </p:cNvPr>
          <p:cNvGrpSpPr/>
          <p:nvPr/>
        </p:nvGrpSpPr>
        <p:grpSpPr>
          <a:xfrm>
            <a:off x="4730265" y="3960726"/>
            <a:ext cx="4908025" cy="1805040"/>
            <a:chOff x="4730265" y="3960726"/>
            <a:chExt cx="4908025" cy="18050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CC793B-11CB-8EB8-7E1D-5AD07731B069}"/>
                </a:ext>
              </a:extLst>
            </p:cNvPr>
            <p:cNvGrpSpPr/>
            <p:nvPr/>
          </p:nvGrpSpPr>
          <p:grpSpPr>
            <a:xfrm>
              <a:off x="4730265" y="4502014"/>
              <a:ext cx="4908025" cy="1263752"/>
              <a:chOff x="4730265" y="4502014"/>
              <a:chExt cx="4908025" cy="1263752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AA8E8C9-4FC0-6B4C-FB79-48009F43DFF8}"/>
                  </a:ext>
                </a:extLst>
              </p:cNvPr>
              <p:cNvSpPr txBox="1"/>
              <p:nvPr/>
            </p:nvSpPr>
            <p:spPr>
              <a:xfrm>
                <a:off x="6774182" y="4937160"/>
                <a:ext cx="4267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QM</a:t>
                </a:r>
                <a:endParaRPr lang="en-GB" sz="1100" b="1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324BCAE-78B9-7057-1584-82AB45E301D3}"/>
                  </a:ext>
                </a:extLst>
              </p:cNvPr>
              <p:cNvSpPr txBox="1"/>
              <p:nvPr/>
            </p:nvSpPr>
            <p:spPr>
              <a:xfrm>
                <a:off x="8553279" y="4944240"/>
                <a:ext cx="4267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QM</a:t>
                </a:r>
                <a:endParaRPr lang="en-GB" sz="1100" b="1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E10E500-1BED-12D4-809C-A102982F6B27}"/>
                  </a:ext>
                </a:extLst>
              </p:cNvPr>
              <p:cNvSpPr txBox="1"/>
              <p:nvPr/>
            </p:nvSpPr>
            <p:spPr>
              <a:xfrm>
                <a:off x="9038446" y="5504156"/>
                <a:ext cx="5998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QCELL</a:t>
                </a:r>
                <a:endParaRPr lang="en-GB" sz="1100" b="1" dirty="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2C73CA4-DD40-DE3D-FB5F-AAC12C860D1A}"/>
                  </a:ext>
                </a:extLst>
              </p:cNvPr>
              <p:cNvSpPr txBox="1"/>
              <p:nvPr/>
            </p:nvSpPr>
            <p:spPr>
              <a:xfrm>
                <a:off x="4730265" y="4502014"/>
                <a:ext cx="161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Cryomodules</a:t>
                </a:r>
                <a:endParaRPr lang="en-GB" b="1" dirty="0">
                  <a:solidFill>
                    <a:srgbClr val="FF0066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BE4702D-94F5-3B7A-F75F-A225733F3BB8}"/>
                </a:ext>
              </a:extLst>
            </p:cNvPr>
            <p:cNvGrpSpPr/>
            <p:nvPr/>
          </p:nvGrpSpPr>
          <p:grpSpPr>
            <a:xfrm>
              <a:off x="6420980" y="3960726"/>
              <a:ext cx="1153912" cy="1445419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C35C9A49-1C87-3670-7B0F-0890A2FDFB7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0CC9F9A-A921-3C54-DE00-E7F9A2D7C87E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5022C2-C24D-1246-4C95-6BD9F22775DD}"/>
                </a:ext>
              </a:extLst>
            </p:cNvPr>
            <p:cNvGrpSpPr/>
            <p:nvPr/>
          </p:nvGrpSpPr>
          <p:grpSpPr>
            <a:xfrm>
              <a:off x="8222610" y="4044150"/>
              <a:ext cx="1153912" cy="1361993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49752870-AA10-C968-532A-8746600B9210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89847CB-6300-CF7B-4430-5E8D01D80989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9BAC13B-1429-B283-D7B5-D52ED514C46C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9148DB7-1A98-8B54-0085-8D5DC04AEB93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D61B3-E094-2E50-932E-F1B098F2A273}"/>
              </a:ext>
            </a:extLst>
          </p:cNvPr>
          <p:cNvSpPr txBox="1"/>
          <p:nvPr/>
        </p:nvSpPr>
        <p:spPr>
          <a:xfrm>
            <a:off x="767749" y="473590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THINK_OK – blue/orange/pink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26BABD-EB74-44FC-C2EB-31C8D348765F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919367" y="1001199"/>
            <a:chExt cx="4810408" cy="13199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E7D1BA-4602-AB29-6908-DE3BBA1E881F}"/>
                </a:ext>
              </a:extLst>
            </p:cNvPr>
            <p:cNvGrpSpPr/>
            <p:nvPr/>
          </p:nvGrpSpPr>
          <p:grpSpPr>
            <a:xfrm>
              <a:off x="919367" y="1001199"/>
              <a:ext cx="4810408" cy="1319926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7456257-C5F7-5B81-CFED-1EA668D05F1D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29D043A-AE85-C786-C9E6-A756DF78ACC5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A1201B68-E51D-9659-7419-4942147B8AF0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2EA38F6C-F549-8715-1B99-122BA7E59CE9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57CA81D-8797-5B63-83DB-4A2A5D0F4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2B89106-D9BA-3C94-26EE-3401FBE38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690E8B-0985-7A55-86CF-B07A12F54350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1D9225-8214-5149-FADF-EF41466C72B9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7971F16-A340-3820-F4FB-DAD899EFBE30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2943D0B-6252-CB9A-F52F-14A8BD1CD7F6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0532E3-E3A5-59F1-A50C-147CD6E49C3D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6A59792-76DB-3244-EF38-36278782B376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47EFA6A-7564-8770-9B9B-ACF60A50A899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463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F058C-CA6F-598E-AEE0-ED36B19B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6B28E-4AF2-5FAD-AC8B-BBB783118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51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DED41-84BF-904D-B990-264BCCE383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0DD241-A987-F750-0FB7-CCFC3864A012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21A08676-5AE8-C285-5343-40220B08E942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27E059-633A-1524-E188-67D1E3278F49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19EF617-2602-B66A-CCBB-1E21852105A2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528590D7-21CE-B340-085C-C2C0DE9D375D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289CC584-E89D-E89A-9237-C1429F0A01F0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4CFCFC-41CE-3CBF-54B1-C6F86010696B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C9F7DEA-BE29-1AAD-C8B7-530A97B70380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9328F4AD-799E-E067-C3D4-A81D5971658F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72AF84-B5B4-A989-AD94-C832816CFCC1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0CE0A4EF-AD50-AC91-C965-5933DF85AA2A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6DF2E5C-47D0-7FAD-8108-D039310A7ECE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ECDC2F-7DFE-7A82-CFFD-5C8A1C01A8D2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FF8AE9C5-0E6A-B850-A2D5-83F81738164C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9B9D77-ACC4-CD20-4D68-80771B347AF7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2A763E-D823-705A-612B-00B30DEFFD8D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89D6382-3CB0-4EBB-4BC7-0C00D200C274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DC3062E6-E59C-D627-F7E9-66ECC31EC56E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9AC80E94-FA4D-0536-555D-D6D08E5BB1B4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A1556E1-791C-DD20-EBAD-F20EF035731F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BF0FF9-8033-C9B7-27BE-1AA9BBACF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A30468-E232-E8B3-FE25-8D8A6B301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356ED1-728B-7189-68AC-847992A1E976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1343D15-D250-1D3A-4465-1DF236400E93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9A5718-3E91-8AD8-B241-27544076642A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3F2400B9-CA8B-21A1-76CF-BFA2FB2BC2EE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5CAC91-B949-359F-8D7B-34D1F295E90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CD8D75-33FE-BC4E-F690-FE222369B80E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A3E6FF-B8E4-2F81-C857-DB151EF3A684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BCCF85B1-3CA8-914E-06D6-10E55D4EA880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C7D0838-F862-9597-A16B-2D63AAE95F7A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35B0FFA-DF1A-6AA8-0E3C-9074C1FCB8FA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D762A12-1D55-EA3F-7B75-4814DD10A353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5D743AEF-D9DD-CDBD-2E94-F7FFEEE82015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E071342-FC9C-9352-D194-0BCD8F1487B4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41B042-68B9-3B32-EE08-FF6B9C3CFF96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F49B1B-B232-688E-74B4-7535631A89D5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A6EB670-290A-16C1-C92B-E4D51FC53122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53F8D03-31A6-BAE5-2F13-9E567D330EC3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F7583-D06F-3AEC-075F-AEA8321E83F2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56334BC-D539-694C-3046-041C21988B30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6FEAF1-C094-D3CA-E8CE-2DBE7F5B7F19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05255B-85F6-4BA6-A016-8478AC96C6F4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71CD6F4-1788-EB1B-B1BE-9C7E257F410B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E5645A-2C24-530D-2E70-00F67D44AA62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E2CC16-87BF-FA53-524F-66665CBC667C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9658797-E04B-1F35-E3BD-4C06BFAA7C46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E7EA986-9852-3BE4-1B6C-9DCB03F2B1DC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243D715-31CB-AAA6-7273-21E043732A12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26842D2D-1745-E31E-6F7B-ECE23A1E63EF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D172BAA-46EC-E345-FF08-E3439A6B78DC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5EE20D-5DBD-6D55-1BD9-437FDE0D0FD4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D27D013-B1F5-043E-171F-25A93B75C3B2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58C122-9CEF-A1E0-6EE4-51FCCAD54FB3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16C2C10-C99D-E115-1CEF-FA79A0680428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36BE94E-6A35-A9AA-A680-E22D2CE6AD65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5BCE55-3C8B-B04C-B86A-87D3AF444445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ED9D-B5D3-38EC-0749-89B6381F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ED4C-A633-2987-D2EC-88BCA8FF09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0C53CCE-0C42-CFFA-0CF6-2F5076EC3F2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F6FA4-6E07-8062-4499-A9FF7DE2C2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84450-3603-EFC9-1988-6764E1C5C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179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5027-17D7-1D53-1887-01D2D3683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972F-2562-0DAF-D4A8-F6B0CB55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4F3BF-3380-3986-591E-8004C3129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5376345-4416-2D8E-A493-2A0479FB60D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8F7E-08DE-7056-5BE3-F05A0E839A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8C78-DE16-6731-4A6A-F65A349F7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53</a:t>
            </a:fld>
            <a:endParaRPr lang="en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D05774-B207-3201-6316-068835FACE34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A90CFB94-2470-F808-C092-95AAFC5CE40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0034FD-B4C8-B319-BA26-C41185C4B841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E4F191E-6982-E944-CAB3-2CD0DA133FF1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5379F586-8D97-14F1-E3D4-C28802A2BF23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74314D84-C1AE-EBD5-F5FF-C4FA79962DEC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720BEC-6667-CCA8-5D14-AB34BD7AE102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531170-1CC6-DD25-78F0-80734B64EDBE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47DF6D57-A13C-3D60-C943-F6A4F9176FCA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7310C9-90F7-26F2-B624-F98A959D07DF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C55DEE3D-9C01-13EC-448C-BEAB56FA4156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2C6660-49C4-6728-B257-75C3A8E5C06B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63C420-F7B2-3B1F-0F39-E1E5957B214F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77824209-7FF1-57E6-DF7C-1E570DC81E37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45CBE5-E9BB-CD81-6991-4C3F2CE0B1CD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E65FC1-38EB-8FD4-1A2F-D29221F08558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192957-18E3-E631-C344-3245CFB9116E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BADB1F9-BEBF-CEA8-1BEA-C07304DDEE97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53CB99D2-8ECB-3C1F-0700-F25BA1272814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AA03D83-3B19-D8D8-9520-C885A11BE65C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7013192-2B1D-4008-7E25-CE28379C9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C8AFDCC-2E98-C35C-EC9A-4B01F2B00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0AEF99-3440-BA50-4D94-80A63778555F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1FE5C9-88A6-9A94-8B43-9B8387C6CDF3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18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FFB2-CE06-504B-3BFE-EA8E61794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D4D89-746F-9A2C-71BC-505FFD351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54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C9C664-16AF-B70A-7B2E-9C49C75148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37AB63-28AD-F6E6-F4E1-AB50A803945B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8F321BF7-AA64-05D9-D815-30FC44E4C410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EF0BDF-7E54-256D-C4E1-B1E04DC8C77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7E469D2-AACD-BA37-1073-249B0810CF5A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F32EA1AF-7FDE-0EE7-6176-51E285C4CA28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B0D965AC-C2FB-B782-A881-6E78DE8B36CE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264CBC-3D0E-7025-C16C-6FE08E3ABB38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B8D53CB-6C67-D774-03F3-C2417F284343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FF634E0F-B5B8-14D1-3C4C-436989A092A0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FFFE22-0E7D-F406-3BA0-89041242C8B6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E9C418F5-EDEE-23C7-0549-7245FD89CDB0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B686712-262E-7F4A-B7A8-E9BD966CED4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B9C56-0404-03EE-9D73-CCBDF1B38B22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0A8752F8-3782-0907-1B5B-0856E590959D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A2A7174-CE6B-0D46-EC84-C52119FCED94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77D543-4AD0-44E0-F83E-40F400C62114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4D48644-286C-E6B9-2E4B-C912D161856A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72913C9D-5970-2219-B21E-C22654F48A0F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5029DB6-37C8-004A-B2BC-253BEB19B10C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80C4C55-59EF-ADD4-A5D7-ED584CB6E408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A7CB01C-49CA-D2B3-4177-5A447DA23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E281004-EDEC-33F2-B73C-378F530F5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81BAD9-3E87-8516-B5F1-C2AC2AC3991F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2C6FBC-3FA1-C91E-FAC6-FC85636EC60E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FC830F-E44A-84B9-D0A7-2C2A20AE2AE5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C9F38A6E-BCA9-F33A-A22E-7DA4AABB244B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5BD762-15F9-313C-DF74-A4097FC2A3B7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B23BE65-1881-A3D5-E3AA-974C637D28A1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B0EEC2C-75E4-56F1-F668-DBE49093656C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B2285E82-0906-D12D-9859-22CFB0C79C58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810FDBD-4D7E-D739-8384-87F8930CF639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B313FD-1B7F-304B-A2C9-9267EC28ED7E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6E67DB-9B74-6865-D990-ACEAB1ED6197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13C45143-568C-5DD5-16F3-4B1057BF3A9D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DC59DD-446F-7453-A42D-8AC2BAAD7DD0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769AFA5-065B-8E83-A563-96E9ADB6B21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7D05BB-1A9B-5EA9-9555-77D94A28A290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DA5706-2AA2-A777-6165-AC81B0A4D558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C2DBAFC-D84D-5A66-3695-7E4B59926F4B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7F7D1A-7D1E-1693-249B-49B227682FD3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E22C1E-03C4-84C4-331D-E454A77B6714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742F7B-613D-5D52-EF5E-83220F664BEF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C71AB55-57DC-2952-C690-DE6183E27518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304C8A0-57AC-551D-B4D2-E1CB5AA94B52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761F4EA-6E19-13B6-140A-B1762AFF728E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FE1AE6-5274-CFDE-2527-0CBEF14DFD82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F8F31F-C868-1D4A-293B-B717DB3F858F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5E3FCA1-B0E3-F01B-3E6B-BC2E77F9DABA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8EA2959-2F81-6CB8-58B7-0B36B5974DEC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987C8-F3CF-E268-10CC-B735E6739CE6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94E1CE-77D6-9C65-1618-A4BB275E9A40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A4E1BA-C337-2512-3E09-8ABC1B31B47A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D8E1739-570E-252E-992E-852DE980D1D3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9BE1F9E-7A0C-A900-FC9B-43B188D679DF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39E4B4B-5B69-C2C7-C814-9BA292AE2241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D1DA9E-C0D5-712C-9CFC-53EDCF4BB67B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0A8ADD-A049-5997-2D04-8DF6F95EA1CA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379AA-6EB3-FEA9-2EAC-7D1656A635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Prior 9-9-2024 (NFS to ATS transfer)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DB0F5-A50F-2BE7-E8F6-8C7844D3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version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7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8926226" y="990237"/>
            <a:ext cx="2675633" cy="2332347"/>
            <a:chOff x="8926226" y="990237"/>
            <a:chExt cx="2675633" cy="2332347"/>
          </a:xfrm>
        </p:grpSpPr>
        <p:sp>
          <p:nvSpPr>
            <p:cNvPr id="90" name="Rounded Rectangle 89"/>
            <p:cNvSpPr/>
            <p:nvPr/>
          </p:nvSpPr>
          <p:spPr>
            <a:xfrm>
              <a:off x="8935661" y="1001404"/>
              <a:ext cx="2659443" cy="232118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8926226" y="1001404"/>
              <a:ext cx="108379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1333683" y="990237"/>
              <a:ext cx="26817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56</a:t>
            </a:fld>
            <a:endParaRPr lang="en-BE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232627" y="5597260"/>
          <a:ext cx="4869706" cy="115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/>
              <a:t>MINERVA’s </a:t>
            </a:r>
            <a:r>
              <a:rPr lang="en-US" sz="2400" dirty="0" err="1"/>
              <a:t>Cryo</a:t>
            </a:r>
            <a:r>
              <a:rPr lang="en-US" sz="2400" dirty="0"/>
              <a:t>-architecture</a:t>
            </a:r>
            <a:br>
              <a:rPr lang="en-US" sz="2400" dirty="0"/>
            </a:br>
            <a:r>
              <a:rPr lang="en-US" sz="1400" dirty="0"/>
              <a:t>(DD </a:t>
            </a:r>
            <a:r>
              <a:rPr lang="en-US" sz="1400" dirty="0">
                <a:hlinkClick r:id="rId8"/>
              </a:rPr>
              <a:t>MYR-24488</a:t>
            </a:r>
            <a:r>
              <a:rPr lang="en-US" sz="1400" dirty="0"/>
              <a:t>)</a:t>
            </a:r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271324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909512" y="3891609"/>
            <a:ext cx="1530374" cy="546960"/>
            <a:chOff x="8497686" y="5052251"/>
            <a:chExt cx="2484588" cy="546960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85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For aiding the main process (buffering)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497686" y="5052251"/>
              <a:ext cx="411631" cy="25873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241503" y="3279825"/>
            <a:ext cx="124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Cold Compressors</a:t>
            </a:r>
          </a:p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Main process section</a:t>
            </a:r>
            <a:b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(HX, turbines, </a:t>
            </a:r>
            <a:r>
              <a:rPr lang="en-US" sz="9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etc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)</a:t>
            </a:r>
          </a:p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Warm-section panel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91077" y="3099614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Compressor skids</a:t>
              </a:r>
              <a:b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</a:b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(SP, LP, and MP)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Gas regulation panel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Oil removal system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520503" y="3099614"/>
            <a:ext cx="0" cy="24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3703" y="4027221"/>
            <a:ext cx="277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00" b="1" dirty="0">
                <a:solidFill>
                  <a:srgbClr val="7030A0"/>
                </a:solidFill>
                <a:latin typeface="Arial Narrow" panose="020B0606020202030204" pitchFamily="34" charset="0"/>
              </a:rPr>
              <a:t>QCELL Definition: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	 </a:t>
            </a:r>
          </a:p>
          <a:p>
            <a:pPr marL="87313" lvl="0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1x QCELL = 1x QM + 1x QVB.</a:t>
            </a:r>
          </a:p>
          <a:p>
            <a:pPr marL="87313" lvl="0" indent="-87313" algn="just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The “MINERVA-ACC-Layout v3” (SCK-CEN/3763312 v.3) foresees QMs with accelerating cavities only:</a:t>
            </a:r>
          </a:p>
          <a:p>
            <a:pPr marL="182563" lvl="1" indent="-95250" algn="just">
              <a:buFont typeface="Segoe UI" panose="020B0502040204020203" pitchFamily="34" charset="0"/>
              <a:buChar char="-"/>
            </a:pPr>
            <a:r>
              <a:rPr lang="en-US" sz="900" b="1" dirty="0">
                <a:solidFill>
                  <a:srgbClr val="7030A0"/>
                </a:solidFill>
                <a:latin typeface="Arial Narrow" panose="020B0606020202030204" pitchFamily="34" charset="0"/>
              </a:rPr>
              <a:t>30 QMs 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configuration: </a:t>
            </a:r>
            <a:r>
              <a:rPr lang="en-US" sz="900" u="sng" dirty="0">
                <a:solidFill>
                  <a:srgbClr val="7030A0"/>
                </a:solidFill>
                <a:latin typeface="Arial Narrow" panose="020B0606020202030204" pitchFamily="34" charset="0"/>
              </a:rPr>
              <a:t>design point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 for CRYO.</a:t>
            </a:r>
          </a:p>
          <a:p>
            <a:pPr marL="182563" lvl="1" indent="-95250" algn="just">
              <a:buFont typeface="Segoe UI" panose="020B0502040204020203" pitchFamily="34" charset="0"/>
              <a:buChar char="-"/>
            </a:pPr>
            <a:r>
              <a:rPr lang="en-US" sz="900" b="1" dirty="0">
                <a:solidFill>
                  <a:srgbClr val="7030A0"/>
                </a:solidFill>
                <a:latin typeface="Arial Narrow" panose="020B0606020202030204" pitchFamily="34" charset="0"/>
              </a:rPr>
              <a:t>24 QMs </a:t>
            </a: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configuration: current implementation.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5793" y="4667568"/>
            <a:ext cx="1210491" cy="731587"/>
            <a:chOff x="4891077" y="3099614"/>
            <a:chExt cx="1210491" cy="7315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1049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To assist pre-cooling and/or purification units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65549" y="223546"/>
            <a:ext cx="10105419" cy="4987289"/>
            <a:chOff x="2730560" y="2058697"/>
            <a:chExt cx="10105419" cy="4987289"/>
          </a:xfrm>
          <a:noFill/>
        </p:grpSpPr>
        <p:sp>
          <p:nvSpPr>
            <p:cNvPr id="40" name="TextBox 39"/>
            <p:cNvSpPr txBox="1"/>
            <p:nvPr/>
          </p:nvSpPr>
          <p:spPr>
            <a:xfrm>
              <a:off x="8484800" y="2058697"/>
              <a:ext cx="47961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26866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27487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45277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37965" y="4435231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78664" y="5226616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78664" y="4435231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7323" y="522661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65" y="6018001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7344" y="4435231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8621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470" y="522661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71470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71470" y="602459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078016" y="364687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97323" y="444092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499027" y="4440926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12448" y="3646870"/>
              <a:ext cx="48763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_P / L_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83558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0560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321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92373" y="364687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833927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_V_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737965" y="6815154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5240" y="4435231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WGR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05240" y="5221896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WGP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789583" y="1811019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QCELL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2007" y="506455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Naming Convention </a:t>
            </a:r>
            <a:b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  <a:t>(SCK-CEN/42055443)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980433" y="5042505"/>
            <a:ext cx="2743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N.B.</a:t>
            </a:r>
            <a:r>
              <a:rPr lang="en-US" sz="1100" dirty="0"/>
              <a:t>: </a:t>
            </a:r>
            <a:br>
              <a:rPr lang="en-US" sz="1100" dirty="0"/>
            </a:br>
            <a:r>
              <a:rPr lang="en-US" sz="1200" b="1" dirty="0"/>
              <a:t>Cryogenic System</a:t>
            </a:r>
            <a:r>
              <a:rPr lang="en-US" sz="1200" dirty="0"/>
              <a:t> = </a:t>
            </a:r>
            <a:br>
              <a:rPr lang="en-US" sz="1100" dirty="0"/>
            </a:br>
            <a:r>
              <a:rPr lang="en-US" sz="1100" dirty="0"/>
              <a:t>“Cryogenic Supplier” + “Cryogenic User”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16907" y="4183088"/>
            <a:ext cx="40107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WLR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272709" y="5315013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66103" y="4988475"/>
            <a:ext cx="38504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QLH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7" name="TextBox 96"/>
          <p:cNvSpPr txBox="1"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/>
                </a:solidFill>
              </a:rPr>
              <a:t>The </a:t>
            </a:r>
            <a:r>
              <a:rPr lang="en-US" sz="1100" b="0" kern="1200" dirty="0">
                <a:solidFill>
                  <a:schemeClr val="tx1"/>
                </a:solidFill>
              </a:rPr>
              <a:t>Cryogenic User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0133476" y="2934292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733080" y="89060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605833" y="81931"/>
            <a:ext cx="1594348" cy="2212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/>
                </a:solidFill>
              </a:rPr>
              <a:t>The </a:t>
            </a:r>
            <a:r>
              <a:rPr lang="en-US" sz="1100" b="0" kern="1200" dirty="0">
                <a:solidFill>
                  <a:schemeClr val="tx1"/>
                </a:solidFill>
              </a:rPr>
              <a:t>Cryogenic Supplier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04374" y="205814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Arial Narrow" panose="020B0606020202030204" pitchFamily="34" charset="0"/>
              </a:rPr>
              <a:t>SBS: L3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80480" y="1004553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Arial Narrow" panose="020B0606020202030204" pitchFamily="34" charset="0"/>
              </a:rPr>
              <a:t>SBS: L4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8647" y="2585340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Arial Narrow" panose="020B0606020202030204" pitchFamily="34" charset="0"/>
              </a:rPr>
              <a:t>SBS: L5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79223" y="999337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 Narrow" panose="020B0606020202030204" pitchFamily="34" charset="0"/>
              </a:rPr>
              <a:t>SBS: L3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129741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  <a:latin typeface="Arial Narrow" panose="020B0606020202030204" pitchFamily="34" charset="0"/>
              </a:rPr>
              <a:t>NA.ESxx</a:t>
            </a:r>
            <a:endParaRPr lang="en-US" sz="9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94345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NA.PS01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448171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NA.PS05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596375" y="6217005"/>
            <a:ext cx="58541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NA.HV03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32443" y="5541808"/>
            <a:ext cx="453970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  <a:latin typeface="Arial Narrow" panose="020B0606020202030204" pitchFamily="34" charset="0"/>
              </a:rPr>
              <a:t>NA.xx</a:t>
            </a:r>
            <a:endParaRPr lang="en-US" sz="9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612032" y="1023569"/>
            <a:ext cx="69442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ACC PS.LB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528840" y="2602758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 Narrow" panose="020B0606020202030204" pitchFamily="34" charset="0"/>
              </a:rPr>
              <a:t>SBS: L4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60417" y="220823"/>
            <a:ext cx="2845728" cy="419319"/>
            <a:chOff x="7778184" y="5829570"/>
            <a:chExt cx="3315658" cy="419319"/>
          </a:xfrm>
        </p:grpSpPr>
        <p:grpSp>
          <p:nvGrpSpPr>
            <p:cNvPr id="80" name="Group 79"/>
            <p:cNvGrpSpPr/>
            <p:nvPr/>
          </p:nvGrpSpPr>
          <p:grpSpPr>
            <a:xfrm>
              <a:off x="8029854" y="5829570"/>
              <a:ext cx="3063988" cy="419319"/>
              <a:chOff x="10264152" y="0"/>
              <a:chExt cx="1828576" cy="419319"/>
            </a:xfrm>
            <a:noFill/>
          </p:grpSpPr>
          <p:sp>
            <p:nvSpPr>
              <p:cNvPr id="83" name="TextBox 82"/>
              <p:cNvSpPr txBox="1"/>
              <p:nvPr/>
            </p:nvSpPr>
            <p:spPr>
              <a:xfrm>
                <a:off x="10264152" y="0"/>
                <a:ext cx="182857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Primary systems (Accelerator, ACC PS)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264153" y="188487"/>
                <a:ext cx="182857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Secondary systems (Nuclear Facilities, ACC NF)</a:t>
                </a:r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778184" y="5890986"/>
              <a:ext cx="251669" cy="10800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778184" y="6079473"/>
              <a:ext cx="251669" cy="108000"/>
            </a:xfrm>
            <a:prstGeom prst="roundRect">
              <a:avLst>
                <a:gd name="adj" fmla="val 441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9170" y="829188"/>
            <a:ext cx="270691" cy="304679"/>
            <a:chOff x="3369170" y="837897"/>
            <a:chExt cx="270691" cy="30467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468114" y="837897"/>
              <a:ext cx="171747" cy="30467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3369170" y="1139081"/>
              <a:ext cx="270691" cy="21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5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8926226" y="990237"/>
            <a:ext cx="2675633" cy="2332347"/>
            <a:chOff x="8926226" y="990237"/>
            <a:chExt cx="2675633" cy="2332347"/>
          </a:xfrm>
        </p:grpSpPr>
        <p:sp>
          <p:nvSpPr>
            <p:cNvPr id="90" name="Rounded Rectangle 89"/>
            <p:cNvSpPr/>
            <p:nvPr/>
          </p:nvSpPr>
          <p:spPr>
            <a:xfrm>
              <a:off x="8935661" y="1001404"/>
              <a:ext cx="2659443" cy="232118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8926226" y="1001404"/>
              <a:ext cx="108379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1333683" y="990237"/>
              <a:ext cx="26817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000836"/>
              </p:ext>
            </p:extLst>
          </p:nvPr>
        </p:nvGraphicFramePr>
        <p:xfrm>
          <a:off x="2232627" y="5673460"/>
          <a:ext cx="5381023" cy="115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br>
              <a:rPr lang="en-US" sz="2400" dirty="0"/>
            </a:br>
            <a:r>
              <a:rPr lang="en-US" sz="1400" dirty="0"/>
              <a:t>(</a:t>
            </a:r>
            <a:r>
              <a:rPr lang="en-US" sz="1400" dirty="0">
                <a:highlight>
                  <a:srgbClr val="FFFF00"/>
                </a:highlight>
              </a:rPr>
              <a:t>NEW Version – work in progress</a:t>
            </a:r>
            <a:r>
              <a:rPr lang="en-US" sz="1400" dirty="0"/>
              <a:t>)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20462758"/>
              </p:ext>
            </p:extLst>
          </p:nvPr>
        </p:nvGraphicFramePr>
        <p:xfrm>
          <a:off x="111034" y="271324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957192" y="3846053"/>
            <a:ext cx="1441450" cy="1552459"/>
            <a:chOff x="8575094" y="4185251"/>
            <a:chExt cx="2340218" cy="1552459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575094" y="4185251"/>
              <a:ext cx="334224" cy="112573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241503" y="3279825"/>
            <a:ext cx="124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Cold Compressors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Main process section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(HX, turbines,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etc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Warm-section panel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91077" y="3099614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520503" y="3099614"/>
            <a:ext cx="0" cy="24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3703" y="4027221"/>
            <a:ext cx="277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 Definition: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	 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1x QCELL = 1x QM + 1x QVB.</a:t>
            </a:r>
          </a:p>
          <a:p>
            <a:pPr marL="87313" marR="0" lvl="0" indent="-8731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The “MINERVA-ACC-Layout v3” (SCK-CEN/3763312 v.3) foresees QMs with accelerating cavities only:</a:t>
            </a:r>
          </a:p>
          <a:p>
            <a:pPr marL="182563" marR="0" lvl="1" indent="-952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30 QMs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configuration: 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design 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for CRYO.</a:t>
            </a:r>
          </a:p>
          <a:p>
            <a:pPr marL="182563" marR="0" lvl="1" indent="-952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24 QMs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configuration: current implementation.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5793" y="4667568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65549" y="223546"/>
            <a:ext cx="10105419" cy="4987289"/>
            <a:chOff x="2730560" y="2058697"/>
            <a:chExt cx="10105419" cy="4987289"/>
          </a:xfrm>
          <a:noFill/>
        </p:grpSpPr>
        <p:sp>
          <p:nvSpPr>
            <p:cNvPr id="40" name="TextBox 39"/>
            <p:cNvSpPr txBox="1"/>
            <p:nvPr/>
          </p:nvSpPr>
          <p:spPr>
            <a:xfrm>
              <a:off x="8329308" y="2058697"/>
              <a:ext cx="63511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QSUPPLY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8087" y="284411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70768" y="2844112"/>
              <a:ext cx="54213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82146" y="284411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dirty="0">
                  <a:solidFill>
                    <a:srgbClr val="C0504D"/>
                  </a:solidFill>
                  <a:highlight>
                    <a:srgbClr val="FFFF00"/>
                  </a:highlight>
                  <a:latin typeface="Arial Narrow" panose="020B0606020202030204" pitchFamily="34" charset="0"/>
                </a:rPr>
                <a:t>Q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37965" y="4435231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78664" y="5226616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78664" y="4435231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7323" y="522661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65" y="6018001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7344" y="4435231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8621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470" y="522661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71470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71470" y="602459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078016" y="364687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97323" y="444092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499027" y="4440926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07698" y="364687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83558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0560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321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92373" y="364687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833927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737965" y="6815154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5240" y="4435231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05240" y="522189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789583" y="1811019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2007" y="506455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16907" y="4183088"/>
            <a:ext cx="40107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WLR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272709" y="5315013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66103" y="4988475"/>
            <a:ext cx="38504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QLH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0133476" y="2934292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733080" y="89060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3" name="TextBox 92"/>
          <p:cNvSpPr txBox="1"/>
          <p:nvPr/>
        </p:nvSpPr>
        <p:spPr>
          <a:xfrm>
            <a:off x="4704374" y="205814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L3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80480" y="1004553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8647" y="2585340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L5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79223" y="999337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705603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NA.ESxx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00084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NA.PS01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91077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NA.PS05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82070" y="6223355"/>
            <a:ext cx="58541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NA.HV03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779269" y="1023569"/>
            <a:ext cx="5212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QUSER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528840" y="2602758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L4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60417" y="220823"/>
            <a:ext cx="2845728" cy="419319"/>
            <a:chOff x="7778184" y="5829570"/>
            <a:chExt cx="3315658" cy="419319"/>
          </a:xfrm>
        </p:grpSpPr>
        <p:grpSp>
          <p:nvGrpSpPr>
            <p:cNvPr id="80" name="Group 79"/>
            <p:cNvGrpSpPr/>
            <p:nvPr/>
          </p:nvGrpSpPr>
          <p:grpSpPr>
            <a:xfrm>
              <a:off x="8029854" y="5829570"/>
              <a:ext cx="3063988" cy="419319"/>
              <a:chOff x="10264152" y="0"/>
              <a:chExt cx="1828576" cy="419319"/>
            </a:xfrm>
            <a:noFill/>
          </p:grpSpPr>
          <p:sp>
            <p:nvSpPr>
              <p:cNvPr id="83" name="TextBox 82"/>
              <p:cNvSpPr txBox="1"/>
              <p:nvPr/>
            </p:nvSpPr>
            <p:spPr>
              <a:xfrm>
                <a:off x="10264152" y="0"/>
                <a:ext cx="182857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User Equipment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264153" y="188487"/>
                <a:ext cx="182857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Supplier Equipment</a:t>
                </a:r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778184" y="5890986"/>
              <a:ext cx="251669" cy="10800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778184" y="6079473"/>
              <a:ext cx="251669" cy="108000"/>
            </a:xfrm>
            <a:prstGeom prst="roundRect">
              <a:avLst>
                <a:gd name="adj" fmla="val 441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9170" y="829188"/>
            <a:ext cx="270691" cy="304679"/>
            <a:chOff x="3369170" y="837897"/>
            <a:chExt cx="270691" cy="30467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468114" y="837897"/>
              <a:ext cx="171747" cy="30467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3369170" y="1139081"/>
              <a:ext cx="270691" cy="21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4A6BDA2-08BD-319A-4BFB-C4D0650C3BC4}"/>
              </a:ext>
            </a:extLst>
          </p:cNvPr>
          <p:cNvSpPr/>
          <p:nvPr/>
        </p:nvSpPr>
        <p:spPr>
          <a:xfrm>
            <a:off x="7755695" y="2608872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EB8694B7-3E5A-1DC1-E293-3272353E03D5}"/>
              </a:ext>
            </a:extLst>
          </p:cNvPr>
          <p:cNvSpPr/>
          <p:nvPr/>
        </p:nvSpPr>
        <p:spPr>
          <a:xfrm>
            <a:off x="3704122" y="3373782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594502E-D690-183A-9FD8-AB2F00D066F1}"/>
              </a:ext>
            </a:extLst>
          </p:cNvPr>
          <p:cNvSpPr/>
          <p:nvPr/>
        </p:nvSpPr>
        <p:spPr>
          <a:xfrm>
            <a:off x="3719047" y="418285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F28FD-F34D-E62D-B983-9E4D2AD728F8}"/>
              </a:ext>
            </a:extLst>
          </p:cNvPr>
          <p:cNvSpPr txBox="1"/>
          <p:nvPr/>
        </p:nvSpPr>
        <p:spPr>
          <a:xfrm>
            <a:off x="4880530" y="4273517"/>
            <a:ext cx="121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Supply lines (U)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Recovery lines (W)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SV lines (S)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Vent lines (V)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869E86-5B57-BB69-751F-02ECEF773A05}"/>
              </a:ext>
            </a:extLst>
          </p:cNvPr>
          <p:cNvCxnSpPr>
            <a:cxnSpLocks/>
          </p:cNvCxnSpPr>
          <p:nvPr/>
        </p:nvCxnSpPr>
        <p:spPr>
          <a:xfrm>
            <a:off x="4676655" y="3099614"/>
            <a:ext cx="349632" cy="12429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FBD43-C5E3-FD4C-915B-BF1BCC23E73D}"/>
              </a:ext>
            </a:extLst>
          </p:cNvPr>
          <p:cNvSpPr txBox="1"/>
          <p:nvPr/>
        </p:nvSpPr>
        <p:spPr>
          <a:xfrm>
            <a:off x="7214859" y="6223355"/>
            <a:ext cx="47961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INVAC</a:t>
            </a: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60DA55CE-4F35-403C-9BED-E1287CDE10F8}"/>
              </a:ext>
            </a:extLst>
          </p:cNvPr>
          <p:cNvSpPr/>
          <p:nvPr/>
        </p:nvSpPr>
        <p:spPr>
          <a:xfrm>
            <a:off x="7782967" y="4197374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28F18077-B1F5-C6C5-29CA-EFB756BF7300}"/>
              </a:ext>
            </a:extLst>
          </p:cNvPr>
          <p:cNvSpPr/>
          <p:nvPr/>
        </p:nvSpPr>
        <p:spPr>
          <a:xfrm>
            <a:off x="6266077" y="494123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B1138666-6C36-30CE-483E-F576631A9436}"/>
              </a:ext>
            </a:extLst>
          </p:cNvPr>
          <p:cNvSpPr/>
          <p:nvPr/>
        </p:nvSpPr>
        <p:spPr>
          <a:xfrm>
            <a:off x="7755695" y="494642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13650" y="2554469"/>
            <a:ext cx="2602100" cy="15147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C3F7C3-3554-8189-EB08-4F57E2E43AD3}"/>
              </a:ext>
            </a:extLst>
          </p:cNvPr>
          <p:cNvGrpSpPr/>
          <p:nvPr/>
        </p:nvGrpSpPr>
        <p:grpSpPr>
          <a:xfrm>
            <a:off x="10222161" y="3412011"/>
            <a:ext cx="1628425" cy="369332"/>
            <a:chOff x="8631993" y="5229879"/>
            <a:chExt cx="264377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6D9D7C-19E7-24C6-7789-5A0735014BA7}"/>
                </a:ext>
              </a:extLst>
            </p:cNvPr>
            <p:cNvSpPr txBox="1"/>
            <p:nvPr/>
          </p:nvSpPr>
          <p:spPr>
            <a:xfrm>
              <a:off x="8896753" y="5229879"/>
              <a:ext cx="237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Cryogenic Distribution Backbone (QDB)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BB2916-8965-0304-9B16-DCF2D0E7153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631993" y="5304401"/>
              <a:ext cx="264760" cy="110144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980433" y="5042505"/>
            <a:ext cx="2743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N.B.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System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=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“Cryogenic Supplier” + “Cryogenic User”</a:t>
            </a:r>
          </a:p>
        </p:txBody>
      </p:sp>
    </p:spTree>
    <p:extLst>
      <p:ext uri="{BB962C8B-B14F-4D97-AF65-F5344CB8AC3E}">
        <p14:creationId xmlns:p14="http://schemas.microsoft.com/office/powerpoint/2010/main" val="24174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4" y="4273176"/>
            <a:ext cx="1210491" cy="549543"/>
            <a:chOff x="4891077" y="3099614"/>
            <a:chExt cx="1210491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WGR01: for LINAC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WGR02: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/>
              <a:t>MINERVA’s Cryo-Architecture</a:t>
            </a:r>
            <a:br>
              <a:rPr lang="en-US" sz="2400" dirty="0"/>
            </a:br>
            <a:r>
              <a:rPr lang="en-US" sz="1400" dirty="0"/>
              <a:t>(</a:t>
            </a:r>
            <a:r>
              <a:rPr lang="en-US" sz="1400" dirty="0">
                <a:highlight>
                  <a:srgbClr val="FFFF00"/>
                </a:highlight>
              </a:rPr>
              <a:t>NEW Version – work in progress</a:t>
            </a:r>
            <a:r>
              <a:rPr lang="en-US" sz="1400" dirty="0"/>
              <a:t>)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298836399"/>
              </p:ext>
            </p:extLst>
          </p:nvPr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DE872-D734-9E99-BE16-E0A36B25B158}"/>
              </a:ext>
            </a:extLst>
          </p:cNvPr>
          <p:cNvGrpSpPr/>
          <p:nvPr/>
        </p:nvGrpSpPr>
        <p:grpSpPr>
          <a:xfrm>
            <a:off x="3342880" y="3449937"/>
            <a:ext cx="1210491" cy="826542"/>
            <a:chOff x="4891077" y="3099614"/>
            <a:chExt cx="1210491" cy="826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82426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 or UBMS?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QSYS</a:t>
            </a:r>
          </a:p>
        </p:txBody>
      </p:sp>
    </p:spTree>
    <p:extLst>
      <p:ext uri="{BB962C8B-B14F-4D97-AF65-F5344CB8AC3E}">
        <p14:creationId xmlns:p14="http://schemas.microsoft.com/office/powerpoint/2010/main" val="342735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6D36A-F720-283D-10D7-DF752763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3E322B-1155-CC78-339B-B864BE533EB8}"/>
              </a:ext>
            </a:extLst>
          </p:cNvPr>
          <p:cNvGrpSpPr/>
          <p:nvPr/>
        </p:nvGrpSpPr>
        <p:grpSpPr>
          <a:xfrm>
            <a:off x="4730265" y="4502014"/>
            <a:ext cx="4908025" cy="1263752"/>
            <a:chOff x="4730265" y="4502014"/>
            <a:chExt cx="4908025" cy="126375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64DC898-85F2-373A-350D-0B460C45D242}"/>
                </a:ext>
              </a:extLst>
            </p:cNvPr>
            <p:cNvSpPr txBox="1"/>
            <p:nvPr/>
          </p:nvSpPr>
          <p:spPr>
            <a:xfrm>
              <a:off x="6774182" y="493716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3EF147-D711-9B48-4FB2-16E2ECBFEF0C}"/>
                </a:ext>
              </a:extLst>
            </p:cNvPr>
            <p:cNvSpPr txBox="1"/>
            <p:nvPr/>
          </p:nvSpPr>
          <p:spPr>
            <a:xfrm>
              <a:off x="8553279" y="4944240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QM</a:t>
              </a:r>
              <a:endParaRPr lang="en-GB" sz="11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4204265-7CA3-4ABF-F7F1-4E78C01BB763}"/>
                </a:ext>
              </a:extLst>
            </p:cNvPr>
            <p:cNvSpPr txBox="1"/>
            <p:nvPr/>
          </p:nvSpPr>
          <p:spPr>
            <a:xfrm>
              <a:off x="9038446" y="5504156"/>
              <a:ext cx="599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QCELL</a:t>
              </a:r>
              <a:endParaRPr lang="en-GB" sz="1100" b="1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FC513C2-F856-2268-E713-051EC3CF9C98}"/>
                </a:ext>
              </a:extLst>
            </p:cNvPr>
            <p:cNvSpPr txBox="1"/>
            <p:nvPr/>
          </p:nvSpPr>
          <p:spPr>
            <a:xfrm>
              <a:off x="4730265" y="4502014"/>
              <a:ext cx="161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66"/>
                  </a:solidFill>
                </a:rPr>
                <a:t>Cryomodules</a:t>
              </a:r>
              <a:endParaRPr lang="en-GB" b="1" dirty="0">
                <a:solidFill>
                  <a:srgbClr val="FF0066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97615-C1A0-18E2-0BC6-31BFBAE66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C016D7-648E-56F6-A11C-6EC963A477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870767-D3D3-B9AF-1E9C-F41D39D8B678}"/>
              </a:ext>
            </a:extLst>
          </p:cNvPr>
          <p:cNvGrpSpPr/>
          <p:nvPr/>
        </p:nvGrpSpPr>
        <p:grpSpPr>
          <a:xfrm>
            <a:off x="5074152" y="2187125"/>
            <a:ext cx="5436351" cy="2155163"/>
            <a:chOff x="5074152" y="2187125"/>
            <a:chExt cx="5436351" cy="2155163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0C9D1F64-F9D3-EFF0-C481-E13047BC6CEE}"/>
                </a:ext>
              </a:extLst>
            </p:cNvPr>
            <p:cNvSpPr/>
            <p:nvPr/>
          </p:nvSpPr>
          <p:spPr>
            <a:xfrm flipV="1">
              <a:off x="5074152" y="2187125"/>
              <a:ext cx="1877435" cy="1965786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C188E5-01BE-2AC4-EC3D-258C45A277DD}"/>
                </a:ext>
              </a:extLst>
            </p:cNvPr>
            <p:cNvGrpSpPr/>
            <p:nvPr/>
          </p:nvGrpSpPr>
          <p:grpSpPr>
            <a:xfrm>
              <a:off x="6242482" y="3523368"/>
              <a:ext cx="3378685" cy="818920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678E5C-96A2-E8AA-7BB3-D8A5BED94CE9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F90D854-E3E2-6397-6EC5-195FD686C14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A11BDECF-C1B3-ADBB-C442-058EFB726C17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C00749-DC14-E9A8-9ADD-C9E37C7A51E3}"/>
                </a:ext>
              </a:extLst>
            </p:cNvPr>
            <p:cNvGrpSpPr/>
            <p:nvPr/>
          </p:nvGrpSpPr>
          <p:grpSpPr>
            <a:xfrm>
              <a:off x="9621165" y="3592862"/>
              <a:ext cx="889338" cy="591354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91F435A-F4C5-2AB8-9DA9-F772EC6D3929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545D30EA-40DA-B5B8-1D76-CC0306AAB546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3733CE-5B02-0F59-07BC-F63A71176ED0}"/>
              </a:ext>
            </a:extLst>
          </p:cNvPr>
          <p:cNvGrpSpPr/>
          <p:nvPr/>
        </p:nvGrpSpPr>
        <p:grpSpPr>
          <a:xfrm>
            <a:off x="6420980" y="3960726"/>
            <a:ext cx="1153912" cy="1445419"/>
            <a:chOff x="5853671" y="3219450"/>
            <a:chExt cx="526993" cy="660125"/>
          </a:xfrm>
        </p:grpSpPr>
        <p:sp>
          <p:nvSpPr>
            <p:cNvPr id="50" name="Cylinder 49">
              <a:extLst>
                <a:ext uri="{FF2B5EF4-FFF2-40B4-BE49-F238E27FC236}">
                  <a16:creationId xmlns:a16="http://schemas.microsoft.com/office/drawing/2014/main" id="{F2F79A02-C04A-554F-212D-67E7695BA03B}"/>
                </a:ext>
              </a:extLst>
            </p:cNvPr>
            <p:cNvSpPr/>
            <p:nvPr/>
          </p:nvSpPr>
          <p:spPr>
            <a:xfrm rot="16200000">
              <a:off x="5930167" y="3429078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8C0172-8EF9-B662-00F9-23FDD246316A}"/>
                </a:ext>
              </a:extLst>
            </p:cNvPr>
            <p:cNvCxnSpPr/>
            <p:nvPr/>
          </p:nvCxnSpPr>
          <p:spPr>
            <a:xfrm>
              <a:off x="6117166" y="32194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F8D422-B5B6-5E53-6772-5005FD23C722}"/>
              </a:ext>
            </a:extLst>
          </p:cNvPr>
          <p:cNvGrpSpPr/>
          <p:nvPr/>
        </p:nvGrpSpPr>
        <p:grpSpPr>
          <a:xfrm>
            <a:off x="8222610" y="4044150"/>
            <a:ext cx="1153912" cy="1361993"/>
            <a:chOff x="6676478" y="3257550"/>
            <a:chExt cx="526993" cy="622024"/>
          </a:xfrm>
        </p:grpSpPr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A6AED706-7932-C161-EAF5-B4E6130E7D9B}"/>
                </a:ext>
              </a:extLst>
            </p:cNvPr>
            <p:cNvSpPr/>
            <p:nvPr/>
          </p:nvSpPr>
          <p:spPr>
            <a:xfrm rot="16200000">
              <a:off x="6752974" y="3429077"/>
              <a:ext cx="374001" cy="526993"/>
            </a:xfrm>
            <a:prstGeom prst="can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5B76BF-2109-876D-345F-9F8C4A80C2A0}"/>
                </a:ext>
              </a:extLst>
            </p:cNvPr>
            <p:cNvCxnSpPr/>
            <p:nvPr/>
          </p:nvCxnSpPr>
          <p:spPr>
            <a:xfrm>
              <a:off x="6939973" y="3257550"/>
              <a:ext cx="0" cy="419100"/>
            </a:xfrm>
            <a:prstGeom prst="line">
              <a:avLst/>
            </a:prstGeom>
            <a:solidFill>
              <a:srgbClr val="FF0066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736BD3-0A19-2E8B-54B2-57C0FC82A5FD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2833432" y="1648975"/>
            <a:chExt cx="2880411" cy="7903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FDE03C-B81E-0400-B882-84E06A787281}"/>
                </a:ext>
              </a:extLst>
            </p:cNvPr>
            <p:cNvGrpSpPr/>
            <p:nvPr/>
          </p:nvGrpSpPr>
          <p:grpSpPr>
            <a:xfrm>
              <a:off x="3788655" y="1761688"/>
              <a:ext cx="1054427" cy="647756"/>
              <a:chOff x="2325441" y="903575"/>
              <a:chExt cx="1054427" cy="647756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2C0482-1151-F381-0125-076073DC5F03}"/>
                  </a:ext>
                </a:extLst>
              </p:cNvPr>
              <p:cNvSpPr/>
              <p:nvPr/>
            </p:nvSpPr>
            <p:spPr>
              <a:xfrm rot="16200000">
                <a:off x="2670681" y="1138727"/>
                <a:ext cx="645485" cy="1751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FA4932-DCA3-6080-BEFF-E21C66505A75}"/>
                  </a:ext>
                </a:extLst>
              </p:cNvPr>
              <p:cNvSpPr/>
              <p:nvPr/>
            </p:nvSpPr>
            <p:spPr>
              <a:xfrm rot="16200000">
                <a:off x="2371827" y="1138728"/>
                <a:ext cx="645485" cy="1751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59E2B47-E3E5-2A69-7E35-946A62A5429A}"/>
                  </a:ext>
                </a:extLst>
              </p:cNvPr>
              <p:cNvSpPr/>
              <p:nvPr/>
            </p:nvSpPr>
            <p:spPr>
              <a:xfrm rot="16200000">
                <a:off x="2969535" y="1138727"/>
                <a:ext cx="645485" cy="1751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94D392A-27B9-4485-2E38-339B7BDBB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5441" y="1551331"/>
                <a:ext cx="104186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0EC455-3A16-789C-8398-3A89D30F7D57}"/>
                </a:ext>
              </a:extLst>
            </p:cNvPr>
            <p:cNvCxnSpPr>
              <a:cxnSpLocks/>
            </p:cNvCxnSpPr>
            <p:nvPr/>
          </p:nvCxnSpPr>
          <p:spPr>
            <a:xfrm>
              <a:off x="3753542" y="1717728"/>
              <a:ext cx="13618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A639BA-D573-E9F6-DC60-A6E6EA927DE0}"/>
                </a:ext>
              </a:extLst>
            </p:cNvPr>
            <p:cNvSpPr/>
            <p:nvPr/>
          </p:nvSpPr>
          <p:spPr>
            <a:xfrm>
              <a:off x="2833432" y="1648975"/>
              <a:ext cx="955223" cy="79035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D9C825-913B-6703-D5E7-F48813D3358F}"/>
                </a:ext>
              </a:extLst>
            </p:cNvPr>
            <p:cNvSpPr/>
            <p:nvPr/>
          </p:nvSpPr>
          <p:spPr>
            <a:xfrm>
              <a:off x="5068358" y="1652416"/>
              <a:ext cx="645485" cy="76059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73E696-1EC7-510A-52FE-6F2EB2C86248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22D46128-CDC6-CC38-2374-393F62F5945B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F3CDF01-E568-9537-1322-F3326ECA2FE3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C79AD21-AFA0-9771-6BCF-062DB61E907C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B24C6F-6CDC-E187-73BD-5F0F35C975AA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C93539E1-1BA9-1A4B-1270-00A8D8E391F1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E350A1-4851-0BE1-3E2E-D41026E3F43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5436F5-094F-0699-1D51-4D14D045055C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DBB946-42E1-9213-19DF-D1952BA6F182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F439EA8B-9679-BBB3-AA91-81F132CEFE1E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087779-4CBD-4312-3567-C131AC3F4DC3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6D6F814-39B1-F552-A9E1-3902D1837EFA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3D5391-4CF1-B6F4-9617-FA1E1D6A9987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600CED-E882-64EE-F368-6BB88C604732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F3E0056-A7FF-1A1A-2AC4-4DE2597E49AB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93AA96-7EDD-14EA-C269-F446E683F0CF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A541D0-8898-95A1-A1AA-D0B86AC1FA35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6D76C7-F272-3775-129F-10C41070FBE7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12E08F3-0E1B-531E-F8A2-483404796158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587B5F-3E83-1B67-49EF-F73BBBCF844B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A39D313-E87A-FF02-018F-5D464911549B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38782EB-DE31-45FA-8043-135CBABA2F4B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76A13F-3158-454E-8A69-AE053FCAAE54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45FA-5FC3-B215-3DA1-21D79CE4EED2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C52D598-FE82-3416-5D44-B6642CBF24EF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8BDF226-79C9-11A0-A7FE-61CA8529C9DE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DA2309-BF23-62DE-651F-F5BC6CA98325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D5A5090-CBE7-1860-8938-C78F0E4C9489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</a:rPr>
              <a:t>Cryo</a:t>
            </a:r>
            <a:r>
              <a:rPr lang="en-US" b="1" dirty="0">
                <a:solidFill>
                  <a:srgbClr val="FF9933"/>
                </a:solidFill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984DC-6EBA-B37C-1747-30E3E938BCA1}"/>
              </a:ext>
            </a:extLst>
          </p:cNvPr>
          <p:cNvSpPr txBox="1"/>
          <p:nvPr/>
        </p:nvSpPr>
        <p:spPr>
          <a:xfrm>
            <a:off x="767749" y="473590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– blue/orange/pink</a:t>
            </a:r>
          </a:p>
        </p:txBody>
      </p:sp>
    </p:spTree>
    <p:extLst>
      <p:ext uri="{BB962C8B-B14F-4D97-AF65-F5344CB8AC3E}">
        <p14:creationId xmlns:p14="http://schemas.microsoft.com/office/powerpoint/2010/main" val="40841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4CCF-D8DB-DE5C-C97D-639D8947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1B5B1-E7DA-E10E-72BD-93C6E0C72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58B782-E2F4-0E9B-0B4F-9B217B3B3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7C01F5-FF0E-92EA-AB2E-76D5E84B098E}"/>
              </a:ext>
            </a:extLst>
          </p:cNvPr>
          <p:cNvGrpSpPr/>
          <p:nvPr/>
        </p:nvGrpSpPr>
        <p:grpSpPr>
          <a:xfrm>
            <a:off x="4730265" y="3450599"/>
            <a:ext cx="4908025" cy="2315167"/>
            <a:chOff x="4730265" y="3450599"/>
            <a:chExt cx="4908025" cy="23151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B113811-7A9B-E414-315B-C8CE4738EED7}"/>
                </a:ext>
              </a:extLst>
            </p:cNvPr>
            <p:cNvGrpSpPr/>
            <p:nvPr/>
          </p:nvGrpSpPr>
          <p:grpSpPr>
            <a:xfrm>
              <a:off x="4730265" y="3960726"/>
              <a:ext cx="4908025" cy="1805040"/>
              <a:chOff x="4730265" y="3960726"/>
              <a:chExt cx="4908025" cy="18050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CF79657-D95A-7A34-794C-85AADDB1D165}"/>
                  </a:ext>
                </a:extLst>
              </p:cNvPr>
              <p:cNvGrpSpPr/>
              <p:nvPr/>
            </p:nvGrpSpPr>
            <p:grpSpPr>
              <a:xfrm>
                <a:off x="4730265" y="4502014"/>
                <a:ext cx="4908025" cy="1263752"/>
                <a:chOff x="4730265" y="4502014"/>
                <a:chExt cx="4908025" cy="1263752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A8F7CB1-FF74-7E5E-DF21-DB850A8F7030}"/>
                    </a:ext>
                  </a:extLst>
                </p:cNvPr>
                <p:cNvSpPr txBox="1"/>
                <p:nvPr/>
              </p:nvSpPr>
              <p:spPr>
                <a:xfrm>
                  <a:off x="6774182" y="493716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C40D06F-2610-0FE4-50D6-BE975E6B0A0B}"/>
                    </a:ext>
                  </a:extLst>
                </p:cNvPr>
                <p:cNvSpPr txBox="1"/>
                <p:nvPr/>
              </p:nvSpPr>
              <p:spPr>
                <a:xfrm>
                  <a:off x="8553279" y="494424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FCEA672-37D1-FA75-7845-B94EB4E6E2CA}"/>
                    </a:ext>
                  </a:extLst>
                </p:cNvPr>
                <p:cNvSpPr txBox="1"/>
                <p:nvPr/>
              </p:nvSpPr>
              <p:spPr>
                <a:xfrm>
                  <a:off x="9038446" y="5504156"/>
                  <a:ext cx="5998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QCELL</a:t>
                  </a:r>
                  <a:endParaRPr lang="en-GB" sz="1100" b="1" dirty="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A095CA5-C3D0-78A5-9179-AD140AB8AA41}"/>
                    </a:ext>
                  </a:extLst>
                </p:cNvPr>
                <p:cNvSpPr txBox="1"/>
                <p:nvPr/>
              </p:nvSpPr>
              <p:spPr>
                <a:xfrm>
                  <a:off x="4730265" y="4502014"/>
                  <a:ext cx="16183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66"/>
                      </a:solidFill>
                    </a:rPr>
                    <a:t>Cryomodules</a:t>
                  </a:r>
                  <a:endParaRPr lang="en-GB" b="1" dirty="0">
                    <a:solidFill>
                      <a:srgbClr val="FF0066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76BA29B-A2F2-215B-2701-DFDA9CD591B7}"/>
                  </a:ext>
                </a:extLst>
              </p:cNvPr>
              <p:cNvGrpSpPr/>
              <p:nvPr/>
            </p:nvGrpSpPr>
            <p:grpSpPr>
              <a:xfrm>
                <a:off x="6420980" y="3960726"/>
                <a:ext cx="1153912" cy="1445419"/>
                <a:chOff x="5853671" y="3219450"/>
                <a:chExt cx="526993" cy="660125"/>
              </a:xfrm>
            </p:grpSpPr>
            <p:sp>
              <p:nvSpPr>
                <p:cNvPr id="50" name="Cylinder 49">
                  <a:extLst>
                    <a:ext uri="{FF2B5EF4-FFF2-40B4-BE49-F238E27FC236}">
                      <a16:creationId xmlns:a16="http://schemas.microsoft.com/office/drawing/2014/main" id="{B662A75E-8D22-3B05-B5B3-BC166D0EE7CB}"/>
                    </a:ext>
                  </a:extLst>
                </p:cNvPr>
                <p:cNvSpPr/>
                <p:nvPr/>
              </p:nvSpPr>
              <p:spPr>
                <a:xfrm rot="16200000">
                  <a:off x="5930167" y="3429078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4113352-BF23-16A4-41EB-2012E8FC945C}"/>
                    </a:ext>
                  </a:extLst>
                </p:cNvPr>
                <p:cNvCxnSpPr/>
                <p:nvPr/>
              </p:nvCxnSpPr>
              <p:spPr>
                <a:xfrm>
                  <a:off x="6117166" y="32194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88F238-2079-E893-FA74-F306C0E5FFB9}"/>
                  </a:ext>
                </a:extLst>
              </p:cNvPr>
              <p:cNvGrpSpPr/>
              <p:nvPr/>
            </p:nvGrpSpPr>
            <p:grpSpPr>
              <a:xfrm>
                <a:off x="8222610" y="4044150"/>
                <a:ext cx="1153912" cy="1361993"/>
                <a:chOff x="6676478" y="3257550"/>
                <a:chExt cx="526993" cy="622024"/>
              </a:xfrm>
            </p:grpSpPr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62A20730-79BE-7BB2-C1F7-4C1DE7C58ACD}"/>
                    </a:ext>
                  </a:extLst>
                </p:cNvPr>
                <p:cNvSpPr/>
                <p:nvPr/>
              </p:nvSpPr>
              <p:spPr>
                <a:xfrm rot="16200000">
                  <a:off x="6752974" y="3429077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B3BAA9-333C-D69C-E6AA-05E345951205}"/>
                    </a:ext>
                  </a:extLst>
                </p:cNvPr>
                <p:cNvCxnSpPr/>
                <p:nvPr/>
              </p:nvCxnSpPr>
              <p:spPr>
                <a:xfrm>
                  <a:off x="6939973" y="32575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EE4AC91-E47A-AF97-6E23-DC98699CA99D}"/>
                </a:ext>
              </a:extLst>
            </p:cNvPr>
            <p:cNvSpPr/>
            <p:nvPr/>
          </p:nvSpPr>
          <p:spPr>
            <a:xfrm>
              <a:off x="7929974" y="3450599"/>
              <a:ext cx="1581116" cy="21028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163A5A-DF59-5F20-CF43-76A14227C968}"/>
              </a:ext>
            </a:extLst>
          </p:cNvPr>
          <p:cNvGrpSpPr/>
          <p:nvPr/>
        </p:nvGrpSpPr>
        <p:grpSpPr>
          <a:xfrm>
            <a:off x="3537003" y="2187125"/>
            <a:ext cx="6973500" cy="2155163"/>
            <a:chOff x="3537003" y="2187125"/>
            <a:chExt cx="6973500" cy="215516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2E5D6D-6940-2DAB-E0E1-BB159A6D7ED9}"/>
                </a:ext>
              </a:extLst>
            </p:cNvPr>
            <p:cNvGrpSpPr/>
            <p:nvPr/>
          </p:nvGrpSpPr>
          <p:grpSpPr>
            <a:xfrm>
              <a:off x="6366072" y="3601654"/>
              <a:ext cx="166513" cy="616536"/>
              <a:chOff x="6366072" y="4026993"/>
              <a:chExt cx="166513" cy="616536"/>
            </a:xfrm>
          </p:grpSpPr>
          <p:sp>
            <p:nvSpPr>
              <p:cNvPr id="68" name="Flowchart: Data 67">
                <a:extLst>
                  <a:ext uri="{FF2B5EF4-FFF2-40B4-BE49-F238E27FC236}">
                    <a16:creationId xmlns:a16="http://schemas.microsoft.com/office/drawing/2014/main" id="{8607D9E3-1595-EED4-D8F0-CC4E78D4D9CA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48C8974-A45E-85A7-67FA-00C50BB84971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6C9A72D-2E3D-41DB-26D4-A76679E74A6D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1FE25B1-CAEF-8CD3-CAEA-C6B67800706F}"/>
                </a:ext>
              </a:extLst>
            </p:cNvPr>
            <p:cNvGrpSpPr/>
            <p:nvPr/>
          </p:nvGrpSpPr>
          <p:grpSpPr>
            <a:xfrm>
              <a:off x="7853373" y="3595143"/>
              <a:ext cx="166513" cy="616536"/>
              <a:chOff x="6366072" y="4026993"/>
              <a:chExt cx="166513" cy="616536"/>
            </a:xfrm>
          </p:grpSpPr>
          <p:sp>
            <p:nvSpPr>
              <p:cNvPr id="76" name="Flowchart: Data 75">
                <a:extLst>
                  <a:ext uri="{FF2B5EF4-FFF2-40B4-BE49-F238E27FC236}">
                    <a16:creationId xmlns:a16="http://schemas.microsoft.com/office/drawing/2014/main" id="{CF416D35-98F3-BB12-3B1F-335CC8F28214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FB6DE11-3028-1315-333E-F9E498A00518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9D51EA9-008C-1D70-AA15-1AB7A37CB9E1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E3E0D52-93EA-1073-FEEE-65871FC5229A}"/>
                </a:ext>
              </a:extLst>
            </p:cNvPr>
            <p:cNvGrpSpPr/>
            <p:nvPr/>
          </p:nvGrpSpPr>
          <p:grpSpPr>
            <a:xfrm>
              <a:off x="9369024" y="3633856"/>
              <a:ext cx="166513" cy="616536"/>
              <a:chOff x="6366072" y="4026993"/>
              <a:chExt cx="166513" cy="616536"/>
            </a:xfrm>
          </p:grpSpPr>
          <p:sp>
            <p:nvSpPr>
              <p:cNvPr id="80" name="Flowchart: Data 79">
                <a:extLst>
                  <a:ext uri="{FF2B5EF4-FFF2-40B4-BE49-F238E27FC236}">
                    <a16:creationId xmlns:a16="http://schemas.microsoft.com/office/drawing/2014/main" id="{3B51E8FE-BAC3-0B14-3255-33B07F7F4379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023832A-0704-1E30-A2BB-2960876AB273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7248A03-A0CF-60F3-C304-E8182673A2E6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03D9F4-0AD6-DE5A-23CB-1744CBDB7905}"/>
                </a:ext>
              </a:extLst>
            </p:cNvPr>
            <p:cNvCxnSpPr/>
            <p:nvPr/>
          </p:nvCxnSpPr>
          <p:spPr>
            <a:xfrm>
              <a:off x="5999633" y="326743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818E8D7-9A33-C05A-6EAA-F7791A80AB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0841" y="3181741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7921DB-2127-0632-84D8-98A65145599E}"/>
                </a:ext>
              </a:extLst>
            </p:cNvPr>
            <p:cNvGrpSpPr/>
            <p:nvPr/>
          </p:nvGrpSpPr>
          <p:grpSpPr>
            <a:xfrm>
              <a:off x="3537003" y="2187125"/>
              <a:ext cx="6973500" cy="2155163"/>
              <a:chOff x="3537003" y="2187125"/>
              <a:chExt cx="6973500" cy="215516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24474C1-2CD2-8C68-17AF-F69C8F072918}"/>
                  </a:ext>
                </a:extLst>
              </p:cNvPr>
              <p:cNvGrpSpPr/>
              <p:nvPr/>
            </p:nvGrpSpPr>
            <p:grpSpPr>
              <a:xfrm>
                <a:off x="3537003" y="2187125"/>
                <a:ext cx="6973500" cy="2155163"/>
                <a:chOff x="3537003" y="2187125"/>
                <a:chExt cx="6973500" cy="215516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8B4B3F3-E397-BC04-8B24-C7B6D4030C8A}"/>
                    </a:ext>
                  </a:extLst>
                </p:cNvPr>
                <p:cNvGrpSpPr/>
                <p:nvPr/>
              </p:nvGrpSpPr>
              <p:grpSpPr>
                <a:xfrm>
                  <a:off x="5074152" y="2187125"/>
                  <a:ext cx="5436351" cy="2155163"/>
                  <a:chOff x="5074152" y="2187125"/>
                  <a:chExt cx="5436351" cy="2155163"/>
                </a:xfrm>
              </p:grpSpPr>
              <p:sp>
                <p:nvSpPr>
                  <p:cNvPr id="9" name="Arrow: Bent 8">
                    <a:extLst>
                      <a:ext uri="{FF2B5EF4-FFF2-40B4-BE49-F238E27FC236}">
                        <a16:creationId xmlns:a16="http://schemas.microsoft.com/office/drawing/2014/main" id="{CABF05B7-8C5D-3123-BEB2-232D3459B58C}"/>
                      </a:ext>
                    </a:extLst>
                  </p:cNvPr>
                  <p:cNvSpPr/>
                  <p:nvPr/>
                </p:nvSpPr>
                <p:spPr>
                  <a:xfrm flipV="1">
                    <a:off x="5074152" y="2187125"/>
                    <a:ext cx="1877435" cy="1965786"/>
                  </a:xfrm>
                  <a:prstGeom prst="bentArrow">
                    <a:avLst>
                      <a:gd name="adj1" fmla="val 13908"/>
                      <a:gd name="adj2" fmla="val 12926"/>
                      <a:gd name="adj3" fmla="val 5740"/>
                      <a:gd name="adj4" fmla="val 36161"/>
                    </a:avLst>
                  </a:prstGeom>
                  <a:solidFill>
                    <a:srgbClr val="FFC16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167299A-6919-04C0-7E3C-FE9E111907BE}"/>
                      </a:ext>
                    </a:extLst>
                  </p:cNvPr>
                  <p:cNvGrpSpPr/>
                  <p:nvPr/>
                </p:nvGrpSpPr>
                <p:grpSpPr>
                  <a:xfrm>
                    <a:off x="6242482" y="3523368"/>
                    <a:ext cx="3378685" cy="818920"/>
                    <a:chOff x="5772151" y="3019708"/>
                    <a:chExt cx="1543050" cy="374002"/>
                  </a:xfrm>
                  <a:solidFill>
                    <a:srgbClr val="FF9933"/>
                  </a:solidFill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6EEF488F-E5E3-D9AD-1A36-8F145C07E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2151" y="3136478"/>
                      <a:ext cx="1543050" cy="121072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2" name="Cylinder 61">
                      <a:extLst>
                        <a:ext uri="{FF2B5EF4-FFF2-40B4-BE49-F238E27FC236}">
                          <a16:creationId xmlns:a16="http://schemas.microsoft.com/office/drawing/2014/main" id="{852A8F28-337B-153F-544C-9ED8ADBAB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118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Cylinder 62">
                      <a:extLst>
                        <a:ext uri="{FF2B5EF4-FFF2-40B4-BE49-F238E27FC236}">
                          <a16:creationId xmlns:a16="http://schemas.microsoft.com/office/drawing/2014/main" id="{F6427621-AB0B-0780-F957-CD63FC24B9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0925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0C8C49B-9891-38B5-C2C1-EB2556E8ACFF}"/>
                      </a:ext>
                    </a:extLst>
                  </p:cNvPr>
                  <p:cNvGrpSpPr/>
                  <p:nvPr/>
                </p:nvGrpSpPr>
                <p:grpSpPr>
                  <a:xfrm>
                    <a:off x="9621165" y="3592862"/>
                    <a:ext cx="889338" cy="591354"/>
                    <a:chOff x="7315200" y="3051446"/>
                    <a:chExt cx="406162" cy="270072"/>
                  </a:xfrm>
                  <a:solidFill>
                    <a:srgbClr val="CC3300"/>
                  </a:solidFill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591C2992-884D-60C5-6F2E-810067D50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5200" y="3136478"/>
                      <a:ext cx="368600" cy="12107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6" name="Cylinder 55">
                      <a:extLst>
                        <a:ext uri="{FF2B5EF4-FFF2-40B4-BE49-F238E27FC236}">
                          <a16:creationId xmlns:a16="http://schemas.microsoft.com/office/drawing/2014/main" id="{ABA0F8D5-0853-78A9-21B8-73A2C436E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6102" y="3051446"/>
                      <a:ext cx="215260" cy="270072"/>
                    </a:xfrm>
                    <a:prstGeom prst="can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74BF3AF-6477-C5D6-B2B3-4B6B2AF0CB74}"/>
                    </a:ext>
                  </a:extLst>
                </p:cNvPr>
                <p:cNvSpPr txBox="1"/>
                <p:nvPr/>
              </p:nvSpPr>
              <p:spPr>
                <a:xfrm>
                  <a:off x="3537003" y="3064951"/>
                  <a:ext cx="143517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9933"/>
                      </a:solidFill>
                    </a:rPr>
                    <a:t>Cryo</a:t>
                  </a:r>
                  <a:r>
                    <a:rPr lang="en-US" b="1" dirty="0">
                      <a:solidFill>
                        <a:srgbClr val="FF9933"/>
                      </a:solidFill>
                    </a:rPr>
                    <a:t> Backbone</a:t>
                  </a:r>
                  <a:endParaRPr lang="en-GB" b="1" dirty="0">
                    <a:solidFill>
                      <a:srgbClr val="FF9933"/>
                    </a:solidFill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796A08-5A39-D5E2-5EB6-7F24D2BB5866}"/>
                  </a:ext>
                </a:extLst>
              </p:cNvPr>
              <p:cNvSpPr txBox="1"/>
              <p:nvPr/>
            </p:nvSpPr>
            <p:spPr>
              <a:xfrm>
                <a:off x="6749336" y="3670288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0484E0B-8BF4-27BD-E072-F3B48A3C4555}"/>
                  </a:ext>
                </a:extLst>
              </p:cNvPr>
              <p:cNvSpPr txBox="1"/>
              <p:nvPr/>
            </p:nvSpPr>
            <p:spPr>
              <a:xfrm>
                <a:off x="8601010" y="3700222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7BB7E2-0E79-63B1-EB8D-8B180D130F12}"/>
                  </a:ext>
                </a:extLst>
              </p:cNvPr>
              <p:cNvSpPr txBox="1"/>
              <p:nvPr/>
            </p:nvSpPr>
            <p:spPr>
              <a:xfrm>
                <a:off x="10023512" y="3726430"/>
                <a:ext cx="4619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QVE</a:t>
                </a:r>
                <a:endParaRPr lang="en-GB" sz="1100" b="1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EDF4468-CFF3-545F-F90F-21B1AC85DE7C}"/>
                  </a:ext>
                </a:extLst>
              </p:cNvPr>
              <p:cNvSpPr txBox="1"/>
              <p:nvPr/>
            </p:nvSpPr>
            <p:spPr>
              <a:xfrm rot="16200000">
                <a:off x="4941354" y="2789730"/>
                <a:ext cx="4988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QLM</a:t>
                </a:r>
                <a:endParaRPr lang="en-GB" sz="1100" b="1" dirty="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6CA3BD2-48D4-D440-8366-B8D63CAA12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633" y="308935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253B896-A045-A401-FD57-85D5FDEC53C2}"/>
                </a:ext>
              </a:extLst>
            </p:cNvPr>
            <p:cNvSpPr txBox="1"/>
            <p:nvPr/>
          </p:nvSpPr>
          <p:spPr>
            <a:xfrm>
              <a:off x="8011094" y="2851677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WPS</a:t>
              </a:r>
              <a:endParaRPr lang="en-GB" sz="1100" b="1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FCAAF485-CCDD-0867-8FA1-A1CCF4E0A7E9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CA02E-DDE8-40C3-545D-C12B82C467AE}"/>
              </a:ext>
            </a:extLst>
          </p:cNvPr>
          <p:cNvSpPr txBox="1"/>
          <p:nvPr/>
        </p:nvSpPr>
        <p:spPr>
          <a:xfrm>
            <a:off x="767749" y="473590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THINK_OK – blue/orange/pink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356013-873C-EFC6-BE30-74C3447367B3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919367" y="1001199"/>
            <a:chExt cx="4810408" cy="13199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1A3FD0-DC00-7661-1D83-A94A4E9CF315}"/>
                </a:ext>
              </a:extLst>
            </p:cNvPr>
            <p:cNvGrpSpPr/>
            <p:nvPr/>
          </p:nvGrpSpPr>
          <p:grpSpPr>
            <a:xfrm>
              <a:off x="919367" y="1001199"/>
              <a:ext cx="4810408" cy="1319926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CEFD00-1C4E-2B35-7E9D-D6AE0643ABDB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655F5890-D6A4-5C0D-7991-66DCF2FBCFD9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DB8F1A77-43D3-3C97-D4A7-5942C493EDBF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047E11E4-D576-2A9E-15B3-F3E1DA4CA66F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1BE0A39-4B7C-F7FF-EF95-B5ED33919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98905BA-E01C-BE05-1CA1-12AE2EE8C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1F02E3-CBF3-C1A4-02FE-3D44E45CE36A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DB9F7BF-5230-D70E-7E80-35024959BDE4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9F7CB2-4BF9-146D-4A5E-B73D88A69B67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0A32530-20E1-4A15-B870-DFFF974A807E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5A93C9-3B29-B197-FF83-0EB395493A2E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A6BA40-6466-FB7C-777C-125F482BB9C8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BC7566A-01FB-84EF-3DB8-F35FBC613EBF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312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5CD20-C231-2C51-6C65-7D9537534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30622-E616-18A9-D6AB-CF70641CE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FD8F28-7B18-AC90-8B03-B79016370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E92A00-6567-4967-AEAB-470BD13C71B4}"/>
              </a:ext>
            </a:extLst>
          </p:cNvPr>
          <p:cNvGrpSpPr/>
          <p:nvPr/>
        </p:nvGrpSpPr>
        <p:grpSpPr>
          <a:xfrm>
            <a:off x="4730265" y="3450599"/>
            <a:ext cx="4908025" cy="2315167"/>
            <a:chOff x="4730265" y="3450599"/>
            <a:chExt cx="4908025" cy="23151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4F2CFD-B59D-08C0-A4EA-11D9D1C67785}"/>
                </a:ext>
              </a:extLst>
            </p:cNvPr>
            <p:cNvGrpSpPr/>
            <p:nvPr/>
          </p:nvGrpSpPr>
          <p:grpSpPr>
            <a:xfrm>
              <a:off x="4730265" y="3960726"/>
              <a:ext cx="4908025" cy="1805040"/>
              <a:chOff x="4730265" y="3960726"/>
              <a:chExt cx="4908025" cy="18050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2A37943-EDD7-8765-D6B2-4B38301E7C42}"/>
                  </a:ext>
                </a:extLst>
              </p:cNvPr>
              <p:cNvGrpSpPr/>
              <p:nvPr/>
            </p:nvGrpSpPr>
            <p:grpSpPr>
              <a:xfrm>
                <a:off x="4730265" y="4502014"/>
                <a:ext cx="4908025" cy="1263752"/>
                <a:chOff x="4730265" y="4502014"/>
                <a:chExt cx="4908025" cy="1263752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4E61D76-8F27-44AE-CEA7-8E4A9B58572F}"/>
                    </a:ext>
                  </a:extLst>
                </p:cNvPr>
                <p:cNvSpPr txBox="1"/>
                <p:nvPr/>
              </p:nvSpPr>
              <p:spPr>
                <a:xfrm>
                  <a:off x="6774182" y="493716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8DE9E5E-E803-AB61-2344-7FAD83F8A346}"/>
                    </a:ext>
                  </a:extLst>
                </p:cNvPr>
                <p:cNvSpPr txBox="1"/>
                <p:nvPr/>
              </p:nvSpPr>
              <p:spPr>
                <a:xfrm>
                  <a:off x="8553279" y="4944240"/>
                  <a:ext cx="4267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QM</a:t>
                  </a:r>
                  <a:endParaRPr lang="en-GB" sz="1100" b="1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71835B-8144-3379-AF9E-4092B02F359E}"/>
                    </a:ext>
                  </a:extLst>
                </p:cNvPr>
                <p:cNvSpPr txBox="1"/>
                <p:nvPr/>
              </p:nvSpPr>
              <p:spPr>
                <a:xfrm>
                  <a:off x="9038446" y="5504156"/>
                  <a:ext cx="5998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QCELL</a:t>
                  </a:r>
                  <a:endParaRPr lang="en-GB" sz="1100" b="1" dirty="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6B179AC-0C65-2402-1E1E-BF19F17516CA}"/>
                    </a:ext>
                  </a:extLst>
                </p:cNvPr>
                <p:cNvSpPr txBox="1"/>
                <p:nvPr/>
              </p:nvSpPr>
              <p:spPr>
                <a:xfrm>
                  <a:off x="4730265" y="4502014"/>
                  <a:ext cx="16183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66"/>
                      </a:solidFill>
                    </a:rPr>
                    <a:t>Cryomodules</a:t>
                  </a:r>
                  <a:endParaRPr lang="en-GB" b="1" dirty="0">
                    <a:solidFill>
                      <a:srgbClr val="FF0066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FE765-F986-D086-03E5-D59672B2709B}"/>
                  </a:ext>
                </a:extLst>
              </p:cNvPr>
              <p:cNvGrpSpPr/>
              <p:nvPr/>
            </p:nvGrpSpPr>
            <p:grpSpPr>
              <a:xfrm>
                <a:off x="6420980" y="3960726"/>
                <a:ext cx="1153912" cy="1445419"/>
                <a:chOff x="5853671" y="3219450"/>
                <a:chExt cx="526993" cy="660125"/>
              </a:xfrm>
            </p:grpSpPr>
            <p:sp>
              <p:nvSpPr>
                <p:cNvPr id="50" name="Cylinder 49">
                  <a:extLst>
                    <a:ext uri="{FF2B5EF4-FFF2-40B4-BE49-F238E27FC236}">
                      <a16:creationId xmlns:a16="http://schemas.microsoft.com/office/drawing/2014/main" id="{1353162B-CEF8-8341-DBBD-5BB318985831}"/>
                    </a:ext>
                  </a:extLst>
                </p:cNvPr>
                <p:cNvSpPr/>
                <p:nvPr/>
              </p:nvSpPr>
              <p:spPr>
                <a:xfrm rot="16200000">
                  <a:off x="5930167" y="3429078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8B40FDD-7478-B239-3FE8-945EB98DE1CB}"/>
                    </a:ext>
                  </a:extLst>
                </p:cNvPr>
                <p:cNvCxnSpPr/>
                <p:nvPr/>
              </p:nvCxnSpPr>
              <p:spPr>
                <a:xfrm>
                  <a:off x="6117166" y="32194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F6865D6-5B75-260E-CF14-EB79591D2072}"/>
                  </a:ext>
                </a:extLst>
              </p:cNvPr>
              <p:cNvGrpSpPr/>
              <p:nvPr/>
            </p:nvGrpSpPr>
            <p:grpSpPr>
              <a:xfrm>
                <a:off x="8222610" y="4044150"/>
                <a:ext cx="1153912" cy="1361993"/>
                <a:chOff x="6676478" y="3257550"/>
                <a:chExt cx="526993" cy="622024"/>
              </a:xfrm>
            </p:grpSpPr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56966202-EFBA-A979-71B5-1491A6BE020D}"/>
                    </a:ext>
                  </a:extLst>
                </p:cNvPr>
                <p:cNvSpPr/>
                <p:nvPr/>
              </p:nvSpPr>
              <p:spPr>
                <a:xfrm rot="16200000">
                  <a:off x="6752974" y="3429077"/>
                  <a:ext cx="374001" cy="526993"/>
                </a:xfrm>
                <a:prstGeom prst="can">
                  <a:avLst/>
                </a:prstGeom>
                <a:solidFill>
                  <a:srgbClr val="FF006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E5DB4D4-B33E-C72A-2B28-5C16B992B00F}"/>
                    </a:ext>
                  </a:extLst>
                </p:cNvPr>
                <p:cNvCxnSpPr/>
                <p:nvPr/>
              </p:nvCxnSpPr>
              <p:spPr>
                <a:xfrm>
                  <a:off x="6939973" y="3257550"/>
                  <a:ext cx="0" cy="419100"/>
                </a:xfrm>
                <a:prstGeom prst="line">
                  <a:avLst/>
                </a:prstGeom>
                <a:solidFill>
                  <a:srgbClr val="FF0066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060146-A452-08D3-38C4-74744C22F165}"/>
                </a:ext>
              </a:extLst>
            </p:cNvPr>
            <p:cNvSpPr/>
            <p:nvPr/>
          </p:nvSpPr>
          <p:spPr>
            <a:xfrm>
              <a:off x="7929974" y="3450599"/>
              <a:ext cx="1581116" cy="21028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669E3E-CB3E-9F88-2144-D3A53FF96BB9}"/>
              </a:ext>
            </a:extLst>
          </p:cNvPr>
          <p:cNvGrpSpPr/>
          <p:nvPr/>
        </p:nvGrpSpPr>
        <p:grpSpPr>
          <a:xfrm>
            <a:off x="3537003" y="2187125"/>
            <a:ext cx="6973500" cy="2155163"/>
            <a:chOff x="3537003" y="2187125"/>
            <a:chExt cx="6973500" cy="215516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B7292ED-F477-DDB5-5592-30D979F9CC29}"/>
                </a:ext>
              </a:extLst>
            </p:cNvPr>
            <p:cNvGrpSpPr/>
            <p:nvPr/>
          </p:nvGrpSpPr>
          <p:grpSpPr>
            <a:xfrm>
              <a:off x="6366072" y="3601654"/>
              <a:ext cx="166513" cy="616536"/>
              <a:chOff x="6366072" y="4026993"/>
              <a:chExt cx="166513" cy="616536"/>
            </a:xfrm>
          </p:grpSpPr>
          <p:sp>
            <p:nvSpPr>
              <p:cNvPr id="68" name="Flowchart: Data 67">
                <a:extLst>
                  <a:ext uri="{FF2B5EF4-FFF2-40B4-BE49-F238E27FC236}">
                    <a16:creationId xmlns:a16="http://schemas.microsoft.com/office/drawing/2014/main" id="{A486E6F2-F7B6-063F-43C0-15440E014BD6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D6C8D91-56F7-7418-EEFF-1FD3DCB77D90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83648AC-702D-3B1D-DEED-8443EAA4CFBB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23115FF-E1F4-BF19-2F2F-2595557D8978}"/>
                </a:ext>
              </a:extLst>
            </p:cNvPr>
            <p:cNvGrpSpPr/>
            <p:nvPr/>
          </p:nvGrpSpPr>
          <p:grpSpPr>
            <a:xfrm>
              <a:off x="7853373" y="3595143"/>
              <a:ext cx="166513" cy="616536"/>
              <a:chOff x="6366072" y="4026993"/>
              <a:chExt cx="166513" cy="616536"/>
            </a:xfrm>
          </p:grpSpPr>
          <p:sp>
            <p:nvSpPr>
              <p:cNvPr id="76" name="Flowchart: Data 75">
                <a:extLst>
                  <a:ext uri="{FF2B5EF4-FFF2-40B4-BE49-F238E27FC236}">
                    <a16:creationId xmlns:a16="http://schemas.microsoft.com/office/drawing/2014/main" id="{CEA64A4D-4A1A-8605-6787-52CE844FABC1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7787113-1E65-4BC3-0D48-540230E77014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009775-5C5F-F3BE-7FD3-47A178A3D688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94B8767-965A-0D9A-6F30-F4F07245071E}"/>
                </a:ext>
              </a:extLst>
            </p:cNvPr>
            <p:cNvGrpSpPr/>
            <p:nvPr/>
          </p:nvGrpSpPr>
          <p:grpSpPr>
            <a:xfrm>
              <a:off x="9369024" y="3633856"/>
              <a:ext cx="166513" cy="616536"/>
              <a:chOff x="6366072" y="4026993"/>
              <a:chExt cx="166513" cy="616536"/>
            </a:xfrm>
          </p:grpSpPr>
          <p:sp>
            <p:nvSpPr>
              <p:cNvPr id="80" name="Flowchart: Data 79">
                <a:extLst>
                  <a:ext uri="{FF2B5EF4-FFF2-40B4-BE49-F238E27FC236}">
                    <a16:creationId xmlns:a16="http://schemas.microsoft.com/office/drawing/2014/main" id="{65E3A8CC-15DA-5BFE-92E9-0DDEF2E2CCE8}"/>
                  </a:ext>
                </a:extLst>
              </p:cNvPr>
              <p:cNvSpPr/>
              <p:nvPr/>
            </p:nvSpPr>
            <p:spPr>
              <a:xfrm>
                <a:off x="6377311" y="4078615"/>
                <a:ext cx="146482" cy="500270"/>
              </a:xfrm>
              <a:prstGeom prst="flowChartInputOutp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1035353-1B15-E524-2A29-715CE82BB56B}"/>
                  </a:ext>
                </a:extLst>
              </p:cNvPr>
              <p:cNvSpPr/>
              <p:nvPr/>
            </p:nvSpPr>
            <p:spPr>
              <a:xfrm>
                <a:off x="6386103" y="402699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BE36532-251E-E78D-3BB3-9680062DF533}"/>
                  </a:ext>
                </a:extLst>
              </p:cNvPr>
              <p:cNvSpPr/>
              <p:nvPr/>
            </p:nvSpPr>
            <p:spPr>
              <a:xfrm>
                <a:off x="6366072" y="4566103"/>
                <a:ext cx="146482" cy="774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30D7EC-6DD7-E046-F195-54B445067F4F}"/>
                </a:ext>
              </a:extLst>
            </p:cNvPr>
            <p:cNvCxnSpPr/>
            <p:nvPr/>
          </p:nvCxnSpPr>
          <p:spPr>
            <a:xfrm>
              <a:off x="5999633" y="326743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E9057C-9FE9-60C7-9137-872CAB357C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0841" y="3181741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7FE59B-B824-9911-A86B-C4BE491672DB}"/>
                </a:ext>
              </a:extLst>
            </p:cNvPr>
            <p:cNvGrpSpPr/>
            <p:nvPr/>
          </p:nvGrpSpPr>
          <p:grpSpPr>
            <a:xfrm>
              <a:off x="3537003" y="2187125"/>
              <a:ext cx="6973500" cy="2155163"/>
              <a:chOff x="3537003" y="2187125"/>
              <a:chExt cx="6973500" cy="215516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D974794-DF25-4B10-5E7E-CC91B1363BE6}"/>
                  </a:ext>
                </a:extLst>
              </p:cNvPr>
              <p:cNvGrpSpPr/>
              <p:nvPr/>
            </p:nvGrpSpPr>
            <p:grpSpPr>
              <a:xfrm>
                <a:off x="3537003" y="2187125"/>
                <a:ext cx="6973500" cy="2155163"/>
                <a:chOff x="3537003" y="2187125"/>
                <a:chExt cx="6973500" cy="215516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1E63E15-B3F8-10E1-CAA3-E0911D4D9D11}"/>
                    </a:ext>
                  </a:extLst>
                </p:cNvPr>
                <p:cNvGrpSpPr/>
                <p:nvPr/>
              </p:nvGrpSpPr>
              <p:grpSpPr>
                <a:xfrm>
                  <a:off x="5074152" y="2187125"/>
                  <a:ext cx="5436351" cy="2155163"/>
                  <a:chOff x="5074152" y="2187125"/>
                  <a:chExt cx="5436351" cy="2155163"/>
                </a:xfrm>
              </p:grpSpPr>
              <p:sp>
                <p:nvSpPr>
                  <p:cNvPr id="9" name="Arrow: Bent 8">
                    <a:extLst>
                      <a:ext uri="{FF2B5EF4-FFF2-40B4-BE49-F238E27FC236}">
                        <a16:creationId xmlns:a16="http://schemas.microsoft.com/office/drawing/2014/main" id="{BCADB20D-1871-5AE5-1B48-C2FC1C3D2954}"/>
                      </a:ext>
                    </a:extLst>
                  </p:cNvPr>
                  <p:cNvSpPr/>
                  <p:nvPr/>
                </p:nvSpPr>
                <p:spPr>
                  <a:xfrm flipV="1">
                    <a:off x="5074152" y="2187125"/>
                    <a:ext cx="1877435" cy="1965786"/>
                  </a:xfrm>
                  <a:prstGeom prst="bentArrow">
                    <a:avLst>
                      <a:gd name="adj1" fmla="val 13908"/>
                      <a:gd name="adj2" fmla="val 12926"/>
                      <a:gd name="adj3" fmla="val 5740"/>
                      <a:gd name="adj4" fmla="val 36161"/>
                    </a:avLst>
                  </a:prstGeom>
                  <a:solidFill>
                    <a:srgbClr val="FFC16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267BDB3-A36B-8804-97EA-6582E494BD33}"/>
                      </a:ext>
                    </a:extLst>
                  </p:cNvPr>
                  <p:cNvGrpSpPr/>
                  <p:nvPr/>
                </p:nvGrpSpPr>
                <p:grpSpPr>
                  <a:xfrm>
                    <a:off x="6242482" y="3523368"/>
                    <a:ext cx="3378685" cy="818920"/>
                    <a:chOff x="5772151" y="3019708"/>
                    <a:chExt cx="1543050" cy="374002"/>
                  </a:xfrm>
                  <a:solidFill>
                    <a:srgbClr val="FF9933"/>
                  </a:solidFill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30511B50-F811-7467-10C8-82C52E9B7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2151" y="3136478"/>
                      <a:ext cx="1543050" cy="121072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2" name="Cylinder 61">
                      <a:extLst>
                        <a:ext uri="{FF2B5EF4-FFF2-40B4-BE49-F238E27FC236}">
                          <a16:creationId xmlns:a16="http://schemas.microsoft.com/office/drawing/2014/main" id="{2CB34440-50D2-4844-D0DB-2B0FB4D17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118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Cylinder 62">
                      <a:extLst>
                        <a:ext uri="{FF2B5EF4-FFF2-40B4-BE49-F238E27FC236}">
                          <a16:creationId xmlns:a16="http://schemas.microsoft.com/office/drawing/2014/main" id="{16EAC009-D65F-46F4-0B85-6B8AD0295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0925" y="3019708"/>
                      <a:ext cx="298097" cy="374002"/>
                    </a:xfrm>
                    <a:prstGeom prst="can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3F678EC2-3EAA-AC01-F67F-6D650A614C68}"/>
                      </a:ext>
                    </a:extLst>
                  </p:cNvPr>
                  <p:cNvGrpSpPr/>
                  <p:nvPr/>
                </p:nvGrpSpPr>
                <p:grpSpPr>
                  <a:xfrm>
                    <a:off x="9621165" y="3592862"/>
                    <a:ext cx="889338" cy="591354"/>
                    <a:chOff x="7315200" y="3051446"/>
                    <a:chExt cx="406162" cy="270072"/>
                  </a:xfrm>
                  <a:solidFill>
                    <a:srgbClr val="CC3300"/>
                  </a:solidFill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8A8FEAE0-2AB6-CAFA-7D4D-8BE1EA2B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5200" y="3136478"/>
                      <a:ext cx="368600" cy="12107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6" name="Cylinder 55">
                      <a:extLst>
                        <a:ext uri="{FF2B5EF4-FFF2-40B4-BE49-F238E27FC236}">
                          <a16:creationId xmlns:a16="http://schemas.microsoft.com/office/drawing/2014/main" id="{1AE95529-18C2-AA59-4EA2-BEA8B09244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6102" y="3051446"/>
                      <a:ext cx="215260" cy="270072"/>
                    </a:xfrm>
                    <a:prstGeom prst="can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0EDDCD2-1342-1BD1-D5CB-7C380C65CFD1}"/>
                    </a:ext>
                  </a:extLst>
                </p:cNvPr>
                <p:cNvSpPr txBox="1"/>
                <p:nvPr/>
              </p:nvSpPr>
              <p:spPr>
                <a:xfrm>
                  <a:off x="3537003" y="3064951"/>
                  <a:ext cx="143517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9933"/>
                      </a:solidFill>
                    </a:rPr>
                    <a:t>Cryo</a:t>
                  </a:r>
                  <a:r>
                    <a:rPr lang="en-US" b="1" dirty="0">
                      <a:solidFill>
                        <a:srgbClr val="FF9933"/>
                      </a:solidFill>
                    </a:rPr>
                    <a:t> Backbone</a:t>
                  </a:r>
                  <a:endParaRPr lang="en-GB" b="1" dirty="0">
                    <a:solidFill>
                      <a:srgbClr val="FF9933"/>
                    </a:solidFill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6F5867-C17E-3154-65A1-1546FC05E44B}"/>
                  </a:ext>
                </a:extLst>
              </p:cNvPr>
              <p:cNvSpPr txBox="1"/>
              <p:nvPr/>
            </p:nvSpPr>
            <p:spPr>
              <a:xfrm>
                <a:off x="6749336" y="3670288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3FCC32-331D-49F2-6C7F-789FE7682151}"/>
                  </a:ext>
                </a:extLst>
              </p:cNvPr>
              <p:cNvSpPr txBox="1"/>
              <p:nvPr/>
            </p:nvSpPr>
            <p:spPr>
              <a:xfrm>
                <a:off x="8601010" y="3700222"/>
                <a:ext cx="476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QVB</a:t>
                </a:r>
                <a:endParaRPr lang="en-GB" sz="11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87AB4D-C1AF-6697-CB33-73E66CFE13E7}"/>
                  </a:ext>
                </a:extLst>
              </p:cNvPr>
              <p:cNvSpPr txBox="1"/>
              <p:nvPr/>
            </p:nvSpPr>
            <p:spPr>
              <a:xfrm>
                <a:off x="10023512" y="3726430"/>
                <a:ext cx="4619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QVE</a:t>
                </a:r>
                <a:endParaRPr lang="en-GB" sz="1100" b="1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8AFA0C1-E425-0CA8-C3B7-1535E5A6E0FE}"/>
                  </a:ext>
                </a:extLst>
              </p:cNvPr>
              <p:cNvSpPr txBox="1"/>
              <p:nvPr/>
            </p:nvSpPr>
            <p:spPr>
              <a:xfrm rot="16200000">
                <a:off x="4941354" y="2789730"/>
                <a:ext cx="4988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QLM</a:t>
                </a:r>
                <a:endParaRPr lang="en-GB" sz="1100" b="1" dirty="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8DE848D-15DA-1344-49BE-9791472618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633" y="3089350"/>
              <a:ext cx="4352400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E8A9C50-2C19-C3F0-9E26-71E9F8DEEB7A}"/>
                </a:ext>
              </a:extLst>
            </p:cNvPr>
            <p:cNvSpPr txBox="1"/>
            <p:nvPr/>
          </p:nvSpPr>
          <p:spPr>
            <a:xfrm>
              <a:off x="8011094" y="2851677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WPS</a:t>
              </a:r>
              <a:endParaRPr lang="en-GB" sz="1100" b="1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5426FEC-F31A-FCA4-1AC4-839F973B047D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&amp; </a:t>
            </a:r>
            <a:r>
              <a:rPr lang="en-US" b="1" dirty="0">
                <a:solidFill>
                  <a:srgbClr val="00B050"/>
                </a:solidFill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FC99-EBFF-F274-A5F2-62B34E7432D1}"/>
              </a:ext>
            </a:extLst>
          </p:cNvPr>
          <p:cNvSpPr txBox="1"/>
          <p:nvPr/>
        </p:nvSpPr>
        <p:spPr>
          <a:xfrm>
            <a:off x="1071363" y="4730722"/>
            <a:ext cx="2769253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 LAST QVB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073F7F-0D23-4208-CBEB-68498100C50D}"/>
              </a:ext>
            </a:extLst>
          </p:cNvPr>
          <p:cNvGrpSpPr/>
          <p:nvPr/>
        </p:nvGrpSpPr>
        <p:grpSpPr>
          <a:xfrm>
            <a:off x="919367" y="1001199"/>
            <a:ext cx="4810408" cy="1319926"/>
            <a:chOff x="919367" y="1001199"/>
            <a:chExt cx="4810408" cy="13199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9473E0-13CC-7111-0760-81D62D0A3238}"/>
                </a:ext>
              </a:extLst>
            </p:cNvPr>
            <p:cNvGrpSpPr/>
            <p:nvPr/>
          </p:nvGrpSpPr>
          <p:grpSpPr>
            <a:xfrm>
              <a:off x="919367" y="1001199"/>
              <a:ext cx="4810408" cy="1319926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601BB78-9397-7FBF-1BA9-5464722717F3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49FEAD81-ED82-2BA8-CE41-4613D84B1FCD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E040699-51A8-5809-71CB-F798174475E7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87C5968-2408-B479-24CC-FE2E975F97F8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922AA9F-ED4D-1C53-A634-7F0D1F067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C97CA8-1227-3294-F859-9D013B194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4F42CEC-1BF7-5290-0A46-5D4A1BBAE95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DAA6E61-5BF9-BC16-26AA-66215FF38CCF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00A624D-E374-43C3-BF2F-78C718702E4C}"/>
                </a:ext>
              </a:extLst>
            </p:cNvPr>
            <p:cNvSpPr txBox="1"/>
            <p:nvPr/>
          </p:nvSpPr>
          <p:spPr>
            <a:xfrm>
              <a:off x="4946203" y="153035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QRB</a:t>
              </a:r>
              <a:endParaRPr lang="en-GB" sz="1100" b="1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25ACDF-F5D2-1E9D-5D34-E0AB2C277526}"/>
                </a:ext>
              </a:extLst>
            </p:cNvPr>
            <p:cNvSpPr txBox="1"/>
            <p:nvPr/>
          </p:nvSpPr>
          <p:spPr>
            <a:xfrm>
              <a:off x="1415230" y="153830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WCS</a:t>
              </a:r>
              <a:endParaRPr lang="en-GB" sz="11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E719C49-516B-8CB9-AFDF-7FE1DD601F8C}"/>
                </a:ext>
              </a:extLst>
            </p:cNvPr>
            <p:cNvSpPr txBox="1"/>
            <p:nvPr/>
          </p:nvSpPr>
          <p:spPr>
            <a:xfrm rot="16200000">
              <a:off x="3903347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1C8271-88C5-0CAF-5272-3F537311EBA5}"/>
                </a:ext>
              </a:extLst>
            </p:cNvPr>
            <p:cNvSpPr txBox="1"/>
            <p:nvPr/>
          </p:nvSpPr>
          <p:spPr>
            <a:xfrm rot="16200000">
              <a:off x="2845354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2FC680B-1C29-AF9F-B4BD-C181A121F4E8}"/>
                </a:ext>
              </a:extLst>
            </p:cNvPr>
            <p:cNvSpPr txBox="1"/>
            <p:nvPr/>
          </p:nvSpPr>
          <p:spPr>
            <a:xfrm rot="16200000">
              <a:off x="3397039" y="187638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WSH</a:t>
              </a:r>
              <a:endParaRPr lang="en-GB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171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9EB2-C312-8DF4-E1D1-9D8B3DBD9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4545C-CAC6-F359-6CDE-77F95807D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F5E3CD-A879-10C9-A5F4-54E8534B84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/>
              <a:t>MINERVA Cryogenic System (highly simplified)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C0C925-17A8-92DB-AB10-0B04356E962B}"/>
              </a:ext>
            </a:extLst>
          </p:cNvPr>
          <p:cNvGrpSpPr/>
          <p:nvPr/>
        </p:nvGrpSpPr>
        <p:grpSpPr>
          <a:xfrm>
            <a:off x="2560320" y="2187125"/>
            <a:ext cx="7950183" cy="3578641"/>
            <a:chOff x="2560320" y="2187125"/>
            <a:chExt cx="7950183" cy="35786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EE5B9D-5965-820E-C481-CDE94BB36B38}"/>
                </a:ext>
              </a:extLst>
            </p:cNvPr>
            <p:cNvGrpSpPr/>
            <p:nvPr/>
          </p:nvGrpSpPr>
          <p:grpSpPr>
            <a:xfrm>
              <a:off x="4730265" y="3450599"/>
              <a:ext cx="4908025" cy="2315167"/>
              <a:chOff x="4730265" y="3450599"/>
              <a:chExt cx="4908025" cy="231516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E584794-38E5-8572-FB50-050B7447C513}"/>
                  </a:ext>
                </a:extLst>
              </p:cNvPr>
              <p:cNvGrpSpPr/>
              <p:nvPr/>
            </p:nvGrpSpPr>
            <p:grpSpPr>
              <a:xfrm>
                <a:off x="4730265" y="3960726"/>
                <a:ext cx="4908025" cy="1805040"/>
                <a:chOff x="4730265" y="3960726"/>
                <a:chExt cx="4908025" cy="180504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F8FA891-916C-5321-31B4-AECA041F8827}"/>
                    </a:ext>
                  </a:extLst>
                </p:cNvPr>
                <p:cNvGrpSpPr/>
                <p:nvPr/>
              </p:nvGrpSpPr>
              <p:grpSpPr>
                <a:xfrm>
                  <a:off x="4730265" y="4502014"/>
                  <a:ext cx="4908025" cy="1263752"/>
                  <a:chOff x="4730265" y="4502014"/>
                  <a:chExt cx="4908025" cy="1263752"/>
                </a:xfrm>
              </p:grpSpPr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48CCAD0-E012-C9E7-678A-CD8DFF5E174A}"/>
                      </a:ext>
                    </a:extLst>
                  </p:cNvPr>
                  <p:cNvSpPr txBox="1"/>
                  <p:nvPr/>
                </p:nvSpPr>
                <p:spPr>
                  <a:xfrm>
                    <a:off x="6774182" y="493716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78BB0D21-5808-C2AD-0C5D-07A0C5A254C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3279" y="4944240"/>
                    <a:ext cx="42672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QM</a:t>
                    </a:r>
                    <a:endParaRPr lang="en-GB" sz="1100" b="1" dirty="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3C39E6A-4471-52F5-05AF-E028B1B8DC05}"/>
                      </a:ext>
                    </a:extLst>
                  </p:cNvPr>
                  <p:cNvSpPr txBox="1"/>
                  <p:nvPr/>
                </p:nvSpPr>
                <p:spPr>
                  <a:xfrm>
                    <a:off x="9038446" y="5504156"/>
                    <a:ext cx="59984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/>
                      <a:t>QCELL</a:t>
                    </a:r>
                    <a:endParaRPr lang="en-GB" sz="1100" b="1" dirty="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8F519C54-9132-4F82-FB25-E6014C8587A1}"/>
                      </a:ext>
                    </a:extLst>
                  </p:cNvPr>
                  <p:cNvSpPr txBox="1"/>
                  <p:nvPr/>
                </p:nvSpPr>
                <p:spPr>
                  <a:xfrm>
                    <a:off x="4730265" y="4502014"/>
                    <a:ext cx="16183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66"/>
                        </a:solidFill>
                      </a:rPr>
                      <a:t>Cryomodules</a:t>
                    </a:r>
                    <a:endParaRPr lang="en-GB" b="1" dirty="0">
                      <a:solidFill>
                        <a:srgbClr val="FF0066"/>
                      </a:solidFill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7342F26-5DEF-3257-C5D0-0BD7879BBED7}"/>
                    </a:ext>
                  </a:extLst>
                </p:cNvPr>
                <p:cNvGrpSpPr/>
                <p:nvPr/>
              </p:nvGrpSpPr>
              <p:grpSpPr>
                <a:xfrm>
                  <a:off x="6420980" y="3960726"/>
                  <a:ext cx="1153912" cy="1445419"/>
                  <a:chOff x="5853671" y="3219450"/>
                  <a:chExt cx="526993" cy="660125"/>
                </a:xfrm>
              </p:grpSpPr>
              <p:sp>
                <p:nvSpPr>
                  <p:cNvPr id="50" name="Cylinder 49">
                    <a:extLst>
                      <a:ext uri="{FF2B5EF4-FFF2-40B4-BE49-F238E27FC236}">
                        <a16:creationId xmlns:a16="http://schemas.microsoft.com/office/drawing/2014/main" id="{F82FEFB6-CC1D-0801-9C1A-10C6A64C534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0167" y="3429078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A161A43-67F7-4CD0-3B40-6FA074BCDA63}"/>
                      </a:ext>
                    </a:extLst>
                  </p:cNvPr>
                  <p:cNvCxnSpPr/>
                  <p:nvPr/>
                </p:nvCxnSpPr>
                <p:spPr>
                  <a:xfrm>
                    <a:off x="6117166" y="32194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AE9C778-CA2B-B7ED-737A-4184ABB2C927}"/>
                    </a:ext>
                  </a:extLst>
                </p:cNvPr>
                <p:cNvGrpSpPr/>
                <p:nvPr/>
              </p:nvGrpSpPr>
              <p:grpSpPr>
                <a:xfrm>
                  <a:off x="8222610" y="4044150"/>
                  <a:ext cx="1153912" cy="1361993"/>
                  <a:chOff x="6676478" y="3257550"/>
                  <a:chExt cx="526993" cy="622024"/>
                </a:xfrm>
              </p:grpSpPr>
              <p:sp>
                <p:nvSpPr>
                  <p:cNvPr id="38" name="Cylinder 37">
                    <a:extLst>
                      <a:ext uri="{FF2B5EF4-FFF2-40B4-BE49-F238E27FC236}">
                        <a16:creationId xmlns:a16="http://schemas.microsoft.com/office/drawing/2014/main" id="{EB93E674-259E-CF06-8401-3B732C85C19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52974" y="3429077"/>
                    <a:ext cx="374001" cy="526993"/>
                  </a:xfrm>
                  <a:prstGeom prst="can">
                    <a:avLst/>
                  </a:prstGeom>
                  <a:solidFill>
                    <a:srgbClr val="FF0066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C1135982-4886-B07E-0A34-3133A2491B10}"/>
                      </a:ext>
                    </a:extLst>
                  </p:cNvPr>
                  <p:cNvCxnSpPr/>
                  <p:nvPr/>
                </p:nvCxnSpPr>
                <p:spPr>
                  <a:xfrm>
                    <a:off x="6939973" y="3257550"/>
                    <a:ext cx="0" cy="419100"/>
                  </a:xfrm>
                  <a:prstGeom prst="line">
                    <a:avLst/>
                  </a:prstGeom>
                  <a:solidFill>
                    <a:srgbClr val="FF0066"/>
                  </a:solidFill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EC0E0CB-DF6E-F8DE-FD09-22510461F8E6}"/>
                  </a:ext>
                </a:extLst>
              </p:cNvPr>
              <p:cNvSpPr/>
              <p:nvPr/>
            </p:nvSpPr>
            <p:spPr>
              <a:xfrm>
                <a:off x="7929974" y="3450599"/>
                <a:ext cx="1581116" cy="210283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0BF05E-308B-DE55-2386-9477D02CE494}"/>
                </a:ext>
              </a:extLst>
            </p:cNvPr>
            <p:cNvGrpSpPr/>
            <p:nvPr/>
          </p:nvGrpSpPr>
          <p:grpSpPr>
            <a:xfrm>
              <a:off x="2560320" y="2187125"/>
              <a:ext cx="7950183" cy="2155163"/>
              <a:chOff x="2560320" y="2187125"/>
              <a:chExt cx="7950183" cy="21551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96EC1D0-32A0-4B82-9855-D184B533C959}"/>
                  </a:ext>
                </a:extLst>
              </p:cNvPr>
              <p:cNvGrpSpPr/>
              <p:nvPr/>
            </p:nvGrpSpPr>
            <p:grpSpPr>
              <a:xfrm>
                <a:off x="6366072" y="3601654"/>
                <a:ext cx="166513" cy="616536"/>
                <a:chOff x="6366072" y="4026993"/>
                <a:chExt cx="166513" cy="616536"/>
              </a:xfrm>
            </p:grpSpPr>
            <p:sp>
              <p:nvSpPr>
                <p:cNvPr id="68" name="Flowchart: Data 67">
                  <a:extLst>
                    <a:ext uri="{FF2B5EF4-FFF2-40B4-BE49-F238E27FC236}">
                      <a16:creationId xmlns:a16="http://schemas.microsoft.com/office/drawing/2014/main" id="{1D890BB3-F358-261C-3793-90EDC50DB5E2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3F9EBED-9366-D166-AAFC-8943E09AC984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9AD3B23-5A85-B43F-64C1-63E03B803B1F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30F051-B39E-C55D-D096-92EEA6F9E62D}"/>
                  </a:ext>
                </a:extLst>
              </p:cNvPr>
              <p:cNvGrpSpPr/>
              <p:nvPr/>
            </p:nvGrpSpPr>
            <p:grpSpPr>
              <a:xfrm>
                <a:off x="7853373" y="3595143"/>
                <a:ext cx="166513" cy="616536"/>
                <a:chOff x="6366072" y="4026993"/>
                <a:chExt cx="166513" cy="616536"/>
              </a:xfrm>
            </p:grpSpPr>
            <p:sp>
              <p:nvSpPr>
                <p:cNvPr id="76" name="Flowchart: Data 75">
                  <a:extLst>
                    <a:ext uri="{FF2B5EF4-FFF2-40B4-BE49-F238E27FC236}">
                      <a16:creationId xmlns:a16="http://schemas.microsoft.com/office/drawing/2014/main" id="{DBC447A1-70F4-0A6B-0763-3B1C5D3256EE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A3A33B4-B8BD-DAA9-0B5C-D6D760D10DBD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15B97E8-603E-3A7C-45DB-473C87FBF160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380592B-6681-AEDE-7C14-E18661E83DBE}"/>
                  </a:ext>
                </a:extLst>
              </p:cNvPr>
              <p:cNvGrpSpPr/>
              <p:nvPr/>
            </p:nvGrpSpPr>
            <p:grpSpPr>
              <a:xfrm>
                <a:off x="9369024" y="3633856"/>
                <a:ext cx="166513" cy="616536"/>
                <a:chOff x="6366072" y="4026993"/>
                <a:chExt cx="166513" cy="616536"/>
              </a:xfrm>
            </p:grpSpPr>
            <p:sp>
              <p:nvSpPr>
                <p:cNvPr id="80" name="Flowchart: Data 79">
                  <a:extLst>
                    <a:ext uri="{FF2B5EF4-FFF2-40B4-BE49-F238E27FC236}">
                      <a16:creationId xmlns:a16="http://schemas.microsoft.com/office/drawing/2014/main" id="{2E8F60AC-6442-FB05-ACF8-6A57E1CD4F93}"/>
                    </a:ext>
                  </a:extLst>
                </p:cNvPr>
                <p:cNvSpPr/>
                <p:nvPr/>
              </p:nvSpPr>
              <p:spPr>
                <a:xfrm>
                  <a:off x="6377311" y="4078615"/>
                  <a:ext cx="146482" cy="500270"/>
                </a:xfrm>
                <a:prstGeom prst="flowChartInputOutpu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E0A2E1-81C6-2FCF-C523-FF7A44957ED3}"/>
                    </a:ext>
                  </a:extLst>
                </p:cNvPr>
                <p:cNvSpPr/>
                <p:nvPr/>
              </p:nvSpPr>
              <p:spPr>
                <a:xfrm>
                  <a:off x="6386103" y="402699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ECDCBEF-EFBD-C04E-73F7-2910197661CE}"/>
                    </a:ext>
                  </a:extLst>
                </p:cNvPr>
                <p:cNvSpPr/>
                <p:nvPr/>
              </p:nvSpPr>
              <p:spPr>
                <a:xfrm>
                  <a:off x="6366072" y="4566103"/>
                  <a:ext cx="146482" cy="774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DDB14B2-E4BC-2968-E82E-F47EF29037DF}"/>
                  </a:ext>
                </a:extLst>
              </p:cNvPr>
              <p:cNvCxnSpPr/>
              <p:nvPr/>
            </p:nvCxnSpPr>
            <p:spPr>
              <a:xfrm>
                <a:off x="5999633" y="326743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D5B7D6E-B350-4665-3A3A-8C50F0EBCC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0841" y="3181741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B31E295-B889-8EF1-974D-3B21A9A45BC0}"/>
                  </a:ext>
                </a:extLst>
              </p:cNvPr>
              <p:cNvGrpSpPr/>
              <p:nvPr/>
            </p:nvGrpSpPr>
            <p:grpSpPr>
              <a:xfrm>
                <a:off x="2560320" y="2187125"/>
                <a:ext cx="7950183" cy="2155163"/>
                <a:chOff x="2560320" y="2187125"/>
                <a:chExt cx="7950183" cy="215516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789EC296-1F47-6C94-A59E-A23A9334A127}"/>
                    </a:ext>
                  </a:extLst>
                </p:cNvPr>
                <p:cNvGrpSpPr/>
                <p:nvPr/>
              </p:nvGrpSpPr>
              <p:grpSpPr>
                <a:xfrm>
                  <a:off x="2560320" y="2187125"/>
                  <a:ext cx="7950183" cy="2155163"/>
                  <a:chOff x="2560320" y="2187125"/>
                  <a:chExt cx="7950183" cy="2155163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2529E329-E836-D0C5-A51A-AC9DE82A2EB4}"/>
                      </a:ext>
                    </a:extLst>
                  </p:cNvPr>
                  <p:cNvGrpSpPr/>
                  <p:nvPr/>
                </p:nvGrpSpPr>
                <p:grpSpPr>
                  <a:xfrm>
                    <a:off x="5074152" y="2187125"/>
                    <a:ext cx="5436351" cy="2155163"/>
                    <a:chOff x="5074152" y="2187125"/>
                    <a:chExt cx="5436351" cy="2155163"/>
                  </a:xfrm>
                </p:grpSpPr>
                <p:sp>
                  <p:nvSpPr>
                    <p:cNvPr id="9" name="Arrow: Bent 8">
                      <a:extLst>
                        <a:ext uri="{FF2B5EF4-FFF2-40B4-BE49-F238E27FC236}">
                          <a16:creationId xmlns:a16="http://schemas.microsoft.com/office/drawing/2014/main" id="{5D325FF3-8095-5CA4-50C5-74133796E2E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074152" y="2187125"/>
                      <a:ext cx="1877435" cy="1965786"/>
                    </a:xfrm>
                    <a:prstGeom prst="bentArrow">
                      <a:avLst>
                        <a:gd name="adj1" fmla="val 13908"/>
                        <a:gd name="adj2" fmla="val 12926"/>
                        <a:gd name="adj3" fmla="val 5740"/>
                        <a:gd name="adj4" fmla="val 36161"/>
                      </a:avLst>
                    </a:prstGeom>
                    <a:solidFill>
                      <a:srgbClr val="FFC165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6359DC66-1B9B-ADA7-18CF-DAAEA1D57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482" y="3523368"/>
                      <a:ext cx="3378685" cy="818920"/>
                      <a:chOff x="5772151" y="3019708"/>
                      <a:chExt cx="1543050" cy="374002"/>
                    </a:xfrm>
                    <a:solidFill>
                      <a:srgbClr val="FF9933"/>
                    </a:solidFill>
                  </p:grpSpPr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C0018DA9-E3F4-1081-F05D-B74E3CEE68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1" y="3136478"/>
                        <a:ext cx="1543050" cy="121072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2" name="Cylinder 61">
                        <a:extLst>
                          <a:ext uri="{FF2B5EF4-FFF2-40B4-BE49-F238E27FC236}">
                            <a16:creationId xmlns:a16="http://schemas.microsoft.com/office/drawing/2014/main" id="{72E39B8D-7B62-FC7A-4555-8362B0B1CB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8118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63" name="Cylinder 62">
                        <a:extLst>
                          <a:ext uri="{FF2B5EF4-FFF2-40B4-BE49-F238E27FC236}">
                            <a16:creationId xmlns:a16="http://schemas.microsoft.com/office/drawing/2014/main" id="{F42E6D0F-627A-4B83-E3E1-E903AB3031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0925" y="3019708"/>
                        <a:ext cx="298097" cy="374002"/>
                      </a:xfrm>
                      <a:prstGeom prst="can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7F9C1387-36EB-002F-5102-B87BB0A05C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21165" y="3592862"/>
                      <a:ext cx="889338" cy="591354"/>
                      <a:chOff x="7315200" y="3051446"/>
                      <a:chExt cx="406162" cy="270072"/>
                    </a:xfrm>
                    <a:solidFill>
                      <a:srgbClr val="CC3300"/>
                    </a:solidFill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55C5B073-BAA3-7253-0AFF-489E5AC5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5200" y="3136478"/>
                        <a:ext cx="368600" cy="12107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6" name="Cylinder 55">
                        <a:extLst>
                          <a:ext uri="{FF2B5EF4-FFF2-40B4-BE49-F238E27FC236}">
                            <a16:creationId xmlns:a16="http://schemas.microsoft.com/office/drawing/2014/main" id="{D8D89B97-584C-DFD8-C411-508AC73E5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06102" y="3051446"/>
                        <a:ext cx="215260" cy="270072"/>
                      </a:xfrm>
                      <a:prstGeom prst="can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B9BFA977-83FF-F939-58D2-BB0BB82B0D7C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3064951"/>
                    <a:ext cx="24118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9933"/>
                        </a:solidFill>
                      </a:rPr>
                      <a:t>Cryogenic Backbone</a:t>
                    </a:r>
                    <a:br>
                      <a:rPr lang="en-US" b="1" dirty="0">
                        <a:solidFill>
                          <a:srgbClr val="FF9933"/>
                        </a:solidFill>
                      </a:rPr>
                    </a:br>
                    <a:r>
                      <a:rPr lang="en-US" b="1" dirty="0">
                        <a:solidFill>
                          <a:srgbClr val="FF9933"/>
                        </a:solidFill>
                      </a:rPr>
                      <a:t>(QBD)</a:t>
                    </a:r>
                    <a:endParaRPr lang="en-GB" b="1" dirty="0">
                      <a:solidFill>
                        <a:srgbClr val="FF9933"/>
                      </a:solidFill>
                    </a:endParaRPr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4B9C48-20DE-BDAF-924B-F977F47F05D9}"/>
                    </a:ext>
                  </a:extLst>
                </p:cNvPr>
                <p:cNvSpPr txBox="1"/>
                <p:nvPr/>
              </p:nvSpPr>
              <p:spPr>
                <a:xfrm>
                  <a:off x="6749336" y="3670288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0FEF380-CFED-1840-256A-1B0D579A3975}"/>
                    </a:ext>
                  </a:extLst>
                </p:cNvPr>
                <p:cNvSpPr txBox="1"/>
                <p:nvPr/>
              </p:nvSpPr>
              <p:spPr>
                <a:xfrm>
                  <a:off x="8601010" y="3700222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QVB</a:t>
                  </a:r>
                  <a:endParaRPr lang="en-GB" sz="1100" b="1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7985B8-2010-4254-4D84-FBEDEB8EB699}"/>
                    </a:ext>
                  </a:extLst>
                </p:cNvPr>
                <p:cNvSpPr txBox="1"/>
                <p:nvPr/>
              </p:nvSpPr>
              <p:spPr>
                <a:xfrm>
                  <a:off x="10023512" y="3726430"/>
                  <a:ext cx="4619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QVE</a:t>
                  </a:r>
                  <a:endParaRPr lang="en-GB" sz="1100" b="1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680736C-AF0B-5DDF-E42F-AA802A023E54}"/>
                    </a:ext>
                  </a:extLst>
                </p:cNvPr>
                <p:cNvSpPr txBox="1"/>
                <p:nvPr/>
              </p:nvSpPr>
              <p:spPr>
                <a:xfrm rot="16200000">
                  <a:off x="4941354" y="2789730"/>
                  <a:ext cx="498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QLM</a:t>
                  </a:r>
                  <a:endParaRPr lang="en-GB" sz="1100" b="1" dirty="0"/>
                </a:p>
              </p:txBody>
            </p: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9540DD7-EE99-F726-09EE-49B2EDD98D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999633" y="3089350"/>
                <a:ext cx="43524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DA7F59-6B39-FFEA-8A12-E9BC70D76A54}"/>
                  </a:ext>
                </a:extLst>
              </p:cNvPr>
              <p:cNvSpPr txBox="1"/>
              <p:nvPr/>
            </p:nvSpPr>
            <p:spPr>
              <a:xfrm>
                <a:off x="8011094" y="2851677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WPS</a:t>
                </a:r>
                <a:endParaRPr lang="en-GB" sz="1100" b="1" dirty="0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741CD17-51C5-C1F1-D8D4-B080176278C7}"/>
              </a:ext>
            </a:extLst>
          </p:cNvPr>
          <p:cNvSpPr txBox="1"/>
          <p:nvPr/>
        </p:nvSpPr>
        <p:spPr>
          <a:xfrm>
            <a:off x="1806277" y="1245384"/>
            <a:ext cx="1930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Cryoplant (QPLANT) </a:t>
            </a:r>
            <a:r>
              <a:rPr lang="en-US" sz="2400" b="1" dirty="0">
                <a:solidFill>
                  <a:srgbClr val="0070C0"/>
                </a:solidFill>
              </a:rPr>
              <a:t>&amp;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Infrastructure (QINFRA)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2CA8F-E5F3-2620-0EEB-690BDD97BCD9}"/>
              </a:ext>
            </a:extLst>
          </p:cNvPr>
          <p:cNvSpPr txBox="1"/>
          <p:nvPr/>
        </p:nvSpPr>
        <p:spPr>
          <a:xfrm>
            <a:off x="1071363" y="4730722"/>
            <a:ext cx="2769253" cy="6463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and white – make </a:t>
            </a:r>
            <a:r>
              <a:rPr lang="en-US" dirty="0" err="1"/>
              <a:t>paspartu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9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B8C75D5A-F084-4289-AB60-8015766FD7A8}"/>
    </a:ext>
  </a:extLst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- non Alx</Template>
  <TotalTime>19553</TotalTime>
  <Words>3318</Words>
  <Application>Microsoft Office PowerPoint</Application>
  <PresentationFormat>Widescreen</PresentationFormat>
  <Paragraphs>743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Narrow</vt:lpstr>
      <vt:lpstr>Courier New</vt:lpstr>
      <vt:lpstr>Georgia</vt:lpstr>
      <vt:lpstr>Segoe UI</vt:lpstr>
      <vt:lpstr>Segoe UI Semibold</vt:lpstr>
      <vt:lpstr>Wingdings</vt:lpstr>
      <vt:lpstr>Office Theme</vt:lpstr>
      <vt:lpstr>Alexandria Master</vt:lpstr>
      <vt:lpstr>QSYS Architecture (MINERVA Cryogenic System)</vt:lpstr>
      <vt:lpstr>MINERVA’s Cryo-Architecture</vt:lpstr>
      <vt:lpstr>MINERVA’s Cryo-Architecture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PERMISSION denied is OK for ONEDRIVE (root PC and non-ADMIN rihts –   BUT keep the ‘SCK CEK/#####’ ,number (this is the reference and with acces number (as I as isuser have I have acdse – but this not accessbi form out ibezer oe </vt:lpstr>
      <vt:lpstr>PERMISSION denied is OK for ONEDRIVE (root PC and non-ADMIN rihts –   BUT keep the ‘SCK CEK/#####’ ,number (this is the reference and with acces number (as I as isuser have I have acdse – but this not accessbi form out ibezer oe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version</vt:lpstr>
      <vt:lpstr>MINERVA’s Cryo-architecture (DD MYR-24488)</vt:lpstr>
      <vt:lpstr>MINERVA’s Cryo-architecture (NEW Version – work in progress)</vt:lpstr>
      <vt:lpstr>MINERVA’s Cryo-Architecture (NEW Version – work in progress)</vt:lpstr>
    </vt:vector>
  </TitlesOfParts>
  <Company>SCK-CEN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Bonthuys Gerkotze</dc:creator>
  <cp:lastModifiedBy>Bonthuys Gerkotze</cp:lastModifiedBy>
  <cp:revision>225</cp:revision>
  <cp:lastPrinted>2024-09-09T11:18:51Z</cp:lastPrinted>
  <dcterms:created xsi:type="dcterms:W3CDTF">2020-05-28T08:01:28Z</dcterms:created>
  <dcterms:modified xsi:type="dcterms:W3CDTF">2025-09-09T07:51:02Z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Enterprise:Projects:MYR100ACC:02-Technical:CRYO_Cryogenics:01-Overall CRYO System (High-Level Folder Structure for CRYO Discipline):02-Technical:02-Overall cryo-architecture</vt:lpwstr>
  </property>
  <property fmtid="{D5CDD505-2E9C-101B-9397-08002B2CF9AE}" pid="3" name="ID">
    <vt:lpwstr>40629944</vt:lpwstr>
  </property>
  <property fmtid="{D5CDD505-2E9C-101B-9397-08002B2CF9AE}" pid="4" name="Name">
    <vt:lpwstr>QSYS - Architecture for MINERVA.pptx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https://ecm.sckcen.be/OTCS/llisapi.dll/open/40629944</vt:lpwstr>
  </property>
  <property fmtid="{D5CDD505-2E9C-101B-9397-08002B2CF9AE}" pid="8" name="Common Attributes_Reference Number">
    <vt:lpwstr>SCK CEN/40629944</vt:lpwstr>
  </property>
  <property fmtid="{D5CDD505-2E9C-101B-9397-08002B2CF9AE}" pid="9" name="Common Attributes_Short Reference">
    <vt:lpwstr>SCK CEN/40629944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CreateDate">
    <vt:filetime>2020-10-15T11:39:26Z</vt:filetime>
  </property>
</Properties>
</file>